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59" r:id="rId5"/>
    <p:sldId id="261" r:id="rId6"/>
    <p:sldId id="262" r:id="rId7"/>
    <p:sldId id="263" r:id="rId8"/>
    <p:sldId id="264" r:id="rId9"/>
    <p:sldId id="265" r:id="rId10"/>
    <p:sldId id="270" r:id="rId11"/>
    <p:sldId id="304" r:id="rId12"/>
    <p:sldId id="305" r:id="rId13"/>
    <p:sldId id="271" r:id="rId14"/>
    <p:sldId id="272" r:id="rId15"/>
    <p:sldId id="274" r:id="rId16"/>
    <p:sldId id="276" r:id="rId17"/>
    <p:sldId id="277" r:id="rId18"/>
    <p:sldId id="278" r:id="rId19"/>
    <p:sldId id="279" r:id="rId20"/>
    <p:sldId id="298" r:id="rId21"/>
    <p:sldId id="299" r:id="rId22"/>
    <p:sldId id="300" r:id="rId23"/>
    <p:sldId id="301" r:id="rId24"/>
    <p:sldId id="302" r:id="rId25"/>
    <p:sldId id="303" r:id="rId26"/>
    <p:sldId id="281" r:id="rId27"/>
    <p:sldId id="282" r:id="rId28"/>
    <p:sldId id="283" r:id="rId29"/>
    <p:sldId id="284" r:id="rId30"/>
    <p:sldId id="285" r:id="rId31"/>
    <p:sldId id="286" r:id="rId32"/>
    <p:sldId id="287" r:id="rId33"/>
    <p:sldId id="293" r:id="rId34"/>
    <p:sldId id="294" r:id="rId35"/>
    <p:sldId id="295" r:id="rId36"/>
    <p:sldId id="296"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834"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911533-C2AB-408E-8AEC-730ACD83F7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5CF74B-62C9-450D-9BCD-C329D400C78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A2ADB-8534-46FF-8B12-FC9CD7CA62B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7340B-D60C-4BF5-B8E2-C1D496E363E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42A436-13FF-4978-B98D-72569CBDB5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4CB45-C82A-4030-971C-6DE5801E598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C3C0E8-AFF6-4356-B4D8-9B04E0BA0C7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66A92B-A888-4698-8C1C-EFAF350361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5F4BBB-E657-4E9D-9B9A-63C91C05F5A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F758C6-D0FA-4612-91C1-93716F9BE81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8C9F0-C9BB-43DD-BD44-944022A06B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Arial" charset="0"/>
              </a:defRPr>
            </a:lvl1pPr>
          </a:lstStyle>
          <a:p>
            <a:pPr fontAlgn="base">
              <a:spcBef>
                <a:spcPct val="0"/>
              </a:spcBef>
              <a:spcAft>
                <a:spcPct val="0"/>
              </a:spcAft>
              <a:defRPr/>
            </a:pPr>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defRPr>
            </a:lvl1pPr>
          </a:lstStyle>
          <a:p>
            <a:pPr fontAlgn="base">
              <a:spcBef>
                <a:spcPct val="0"/>
              </a:spcBef>
              <a:spcAft>
                <a:spcPct val="0"/>
              </a:spcAft>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defRPr>
            </a:lvl1pPr>
          </a:lstStyle>
          <a:p>
            <a:pPr fontAlgn="base">
              <a:spcBef>
                <a:spcPct val="0"/>
              </a:spcBef>
              <a:spcAft>
                <a:spcPct val="0"/>
              </a:spcAft>
              <a:defRPr/>
            </a:pPr>
            <a:fld id="{6F073741-81F7-493C-8644-C888C135E539}" type="slidenum">
              <a:rPr lang="en-US"/>
              <a:pPr fontAlgn="base">
                <a:spcBef>
                  <a:spcPct val="0"/>
                </a:spcBef>
                <a:spcAft>
                  <a:spcPct val="0"/>
                </a:spcAft>
                <a:defRPr/>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upload.wikimedia.org/wikipedia/commons/a/a6/Mexico.Pue.Cholula.Pyramid.03.jpg" TargetMode="Externa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upload.wikimedia.org/wikipedia/commons/a/a5/Posada4.Workshop.jpeg"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upload.wikimedia.org/wikipedia/commons/2/2e/Posada3.Lagartijo.jpe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1676401"/>
            <a:ext cx="7772400" cy="1470025"/>
          </a:xfrm>
        </p:spPr>
        <p:txBody>
          <a:bodyPr/>
          <a:lstStyle/>
          <a:p>
            <a:pPr eaLnBrk="1" hangingPunct="1"/>
            <a:r>
              <a:rPr lang="en-US"/>
              <a:t>Independence and its Heroes</a:t>
            </a:r>
          </a:p>
        </p:txBody>
      </p:sp>
      <p:sp>
        <p:nvSpPr>
          <p:cNvPr id="2051" name="Text Box 3"/>
          <p:cNvSpPr txBox="1">
            <a:spLocks noChangeArrowheads="1"/>
          </p:cNvSpPr>
          <p:nvPr/>
        </p:nvSpPr>
        <p:spPr bwMode="auto">
          <a:xfrm>
            <a:off x="3124200" y="3505201"/>
            <a:ext cx="6470650" cy="2289175"/>
          </a:xfrm>
          <a:prstGeom prst="rect">
            <a:avLst/>
          </a:prstGeom>
          <a:noFill/>
          <a:ln w="9525">
            <a:noFill/>
            <a:miter lim="800000"/>
            <a:headEnd/>
            <a:tailEnd/>
          </a:ln>
        </p:spPr>
        <p:txBody>
          <a:bodyPr>
            <a:spAutoFit/>
          </a:bodyPr>
          <a:lstStyle/>
          <a:p>
            <a:pPr fontAlgn="base">
              <a:spcBef>
                <a:spcPct val="0"/>
              </a:spcBef>
              <a:spcAft>
                <a:spcPct val="0"/>
              </a:spcAft>
            </a:pPr>
            <a:r>
              <a:rPr lang="en-US" i="1">
                <a:solidFill>
                  <a:srgbClr val="FFFFFF"/>
                </a:solidFill>
              </a:rPr>
              <a:t>Independence…remained by far the most important moment </a:t>
            </a:r>
          </a:p>
          <a:p>
            <a:pPr fontAlgn="base">
              <a:spcBef>
                <a:spcPct val="0"/>
              </a:spcBef>
              <a:spcAft>
                <a:spcPct val="0"/>
              </a:spcAft>
            </a:pPr>
            <a:r>
              <a:rPr lang="en-US" i="1">
                <a:solidFill>
                  <a:srgbClr val="FFFFFF"/>
                </a:solidFill>
              </a:rPr>
              <a:t>for the new nations that emerged; representations of its</a:t>
            </a:r>
          </a:p>
          <a:p>
            <a:pPr fontAlgn="base">
              <a:spcBef>
                <a:spcPct val="0"/>
              </a:spcBef>
              <a:spcAft>
                <a:spcPct val="0"/>
              </a:spcAft>
            </a:pPr>
            <a:r>
              <a:rPr lang="en-US" i="1">
                <a:solidFill>
                  <a:srgbClr val="FFFFFF"/>
                </a:solidFill>
              </a:rPr>
              <a:t>heroes and martyrs have become talismans or icons</a:t>
            </a:r>
          </a:p>
          <a:p>
            <a:pPr fontAlgn="base">
              <a:spcBef>
                <a:spcPct val="0"/>
              </a:spcBef>
              <a:spcAft>
                <a:spcPct val="0"/>
              </a:spcAft>
            </a:pPr>
            <a:r>
              <a:rPr lang="en-US" i="1">
                <a:solidFill>
                  <a:srgbClr val="FFFFFF"/>
                </a:solidFill>
              </a:rPr>
              <a:t>signifying those beliefs, and reinterpreted with reverence, or</a:t>
            </a:r>
          </a:p>
          <a:p>
            <a:pPr fontAlgn="base">
              <a:spcBef>
                <a:spcPct val="0"/>
              </a:spcBef>
              <a:spcAft>
                <a:spcPct val="0"/>
              </a:spcAft>
            </a:pPr>
            <a:r>
              <a:rPr lang="en-US" i="1">
                <a:solidFill>
                  <a:srgbClr val="FFFFFF"/>
                </a:solidFill>
              </a:rPr>
              <a:t>with irony, by artists in the twentieth century for whom national</a:t>
            </a:r>
          </a:p>
          <a:p>
            <a:pPr fontAlgn="base">
              <a:spcBef>
                <a:spcPct val="0"/>
              </a:spcBef>
              <a:spcAft>
                <a:spcPct val="0"/>
              </a:spcAft>
            </a:pPr>
            <a:r>
              <a:rPr lang="en-US" i="1">
                <a:solidFill>
                  <a:srgbClr val="FFFFFF"/>
                </a:solidFill>
              </a:rPr>
              <a:t>or Latin American identity in cultural and political terms </a:t>
            </a:r>
          </a:p>
          <a:p>
            <a:pPr fontAlgn="base">
              <a:spcBef>
                <a:spcPct val="0"/>
              </a:spcBef>
              <a:spcAft>
                <a:spcPct val="0"/>
              </a:spcAft>
            </a:pPr>
            <a:r>
              <a:rPr lang="en-US" i="1">
                <a:solidFill>
                  <a:srgbClr val="FFFFFF"/>
                </a:solidFill>
              </a:rPr>
              <a:t>remains an unresolved and therefore potent issue.</a:t>
            </a:r>
            <a:r>
              <a:rPr lang="en-US">
                <a:solidFill>
                  <a:srgbClr val="FFFFFF"/>
                </a:solidFill>
              </a:rPr>
              <a:t>  </a:t>
            </a:r>
          </a:p>
          <a:p>
            <a:pPr fontAlgn="base">
              <a:spcBef>
                <a:spcPct val="0"/>
              </a:spcBef>
              <a:spcAft>
                <a:spcPct val="0"/>
              </a:spcAft>
            </a:pPr>
            <a:r>
              <a:rPr lang="en-US">
                <a:solidFill>
                  <a:srgbClr val="FFFFFF"/>
                </a:solidFill>
              </a:rPr>
              <a:t>					(Dawn Ades p.7)</a:t>
            </a: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11277600" cy="1828800"/>
          </a:xfrm>
        </p:spPr>
        <p:txBody>
          <a:bodyPr/>
          <a:lstStyle/>
          <a:p>
            <a:pPr algn="l" eaLnBrk="1" hangingPunct="1"/>
            <a:r>
              <a:rPr lang="en-US" sz="1600" dirty="0">
                <a:latin typeface="Verdana" pitchFamily="34" charset="0"/>
              </a:rPr>
              <a:t>(left) Aztec goddess, </a:t>
            </a:r>
            <a:r>
              <a:rPr lang="en-US" sz="1600" i="1" dirty="0" err="1">
                <a:latin typeface="Verdana" pitchFamily="34" charset="0"/>
              </a:rPr>
              <a:t>Coatlique</a:t>
            </a:r>
            <a:r>
              <a:rPr lang="en-US" sz="1600" dirty="0">
                <a:latin typeface="Verdana" pitchFamily="34" charset="0"/>
              </a:rPr>
              <a:t>, c. 1500 </a:t>
            </a:r>
            <a:r>
              <a:rPr lang="en-US" sz="1600" dirty="0" err="1">
                <a:latin typeface="Verdana" pitchFamily="34" charset="0"/>
              </a:rPr>
              <a:t>C.E</a:t>
            </a:r>
            <a:r>
              <a:rPr lang="en-US" sz="1600" dirty="0">
                <a:latin typeface="Verdana" pitchFamily="34" charset="0"/>
              </a:rPr>
              <a:t>. re-discovered in 1790, Mexico City; (right) Praxiteles, </a:t>
            </a:r>
            <a:r>
              <a:rPr lang="en-US" sz="1600" i="1" dirty="0">
                <a:latin typeface="Verdana" pitchFamily="34" charset="0"/>
              </a:rPr>
              <a:t>Hermes &amp; Dionysus</a:t>
            </a:r>
            <a:r>
              <a:rPr lang="en-US" sz="1600" dirty="0">
                <a:latin typeface="Verdana" pitchFamily="34" charset="0"/>
              </a:rPr>
              <a:t>, Greek, 4</a:t>
            </a:r>
            <a:r>
              <a:rPr lang="en-US" sz="1600" baseline="30000" dirty="0">
                <a:latin typeface="Verdana" pitchFamily="34" charset="0"/>
              </a:rPr>
              <a:t>th</a:t>
            </a:r>
            <a:r>
              <a:rPr lang="en-US" sz="1600" dirty="0">
                <a:latin typeface="Verdana" pitchFamily="34" charset="0"/>
              </a:rPr>
              <a:t> Century B.C.</a:t>
            </a:r>
            <a:br>
              <a:rPr lang="en-US" sz="1600" dirty="0">
                <a:latin typeface="Verdana" pitchFamily="34" charset="0"/>
              </a:rPr>
            </a:br>
            <a:r>
              <a:rPr lang="en-US" sz="1600" dirty="0">
                <a:latin typeface="Verdana" pitchFamily="34" charset="0"/>
              </a:rPr>
              <a:t>The Royal Academy of San Carlos in Mexico City was thoroughly European in its aims and practices.  Students studied from a selection of plaster casts of Greek and Roman sculptures sent from Spain. The question of the “beauty” of European versus ancient Indigenous Mexican work was discussed.</a:t>
            </a:r>
          </a:p>
        </p:txBody>
      </p:sp>
      <p:pic>
        <p:nvPicPr>
          <p:cNvPr id="15363" name="Picture 3" descr="praxiteles_hermes"/>
          <p:cNvPicPr>
            <a:picLocks noChangeAspect="1" noChangeArrowheads="1"/>
          </p:cNvPicPr>
          <p:nvPr/>
        </p:nvPicPr>
        <p:blipFill>
          <a:blip r:embed="rId2" cstate="print"/>
          <a:srcRect/>
          <a:stretch>
            <a:fillRect/>
          </a:stretch>
        </p:blipFill>
        <p:spPr bwMode="auto">
          <a:xfrm>
            <a:off x="6858000" y="1905001"/>
            <a:ext cx="2260600" cy="4581525"/>
          </a:xfrm>
          <a:prstGeom prst="rect">
            <a:avLst/>
          </a:prstGeom>
          <a:noFill/>
          <a:ln w="9525">
            <a:solidFill>
              <a:schemeClr val="tx1"/>
            </a:solidFill>
            <a:miter lim="800000"/>
            <a:headEnd/>
            <a:tailEnd/>
          </a:ln>
        </p:spPr>
      </p:pic>
      <p:pic>
        <p:nvPicPr>
          <p:cNvPr id="15364" name="Picture 4" descr="Aztec_Coatlicue"/>
          <p:cNvPicPr>
            <a:picLocks noChangeAspect="1" noChangeArrowheads="1"/>
          </p:cNvPicPr>
          <p:nvPr/>
        </p:nvPicPr>
        <p:blipFill>
          <a:blip r:embed="rId3" cstate="print"/>
          <a:srcRect/>
          <a:stretch>
            <a:fillRect/>
          </a:stretch>
        </p:blipFill>
        <p:spPr bwMode="auto">
          <a:xfrm>
            <a:off x="3048001" y="1905000"/>
            <a:ext cx="2805113" cy="46101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477000" y="4038600"/>
            <a:ext cx="5257800" cy="2362200"/>
          </a:xfrm>
        </p:spPr>
        <p:txBody>
          <a:bodyPr/>
          <a:lstStyle/>
          <a:p>
            <a:pPr algn="l"/>
            <a:r>
              <a:rPr lang="en-US" sz="1800" b="1" dirty="0"/>
              <a:t>José </a:t>
            </a:r>
            <a:r>
              <a:rPr lang="en-US" sz="1800" b="1" dirty="0" err="1"/>
              <a:t>Correia</a:t>
            </a:r>
            <a:r>
              <a:rPr lang="en-US" sz="1800" b="1" dirty="0"/>
              <a:t> de Lima</a:t>
            </a:r>
            <a:r>
              <a:rPr lang="en-US" sz="1800" dirty="0"/>
              <a:t> (</a:t>
            </a:r>
            <a:r>
              <a:rPr lang="pt-BR" sz="1800" dirty="0"/>
              <a:t>Rio de Janeiro, 1814 -1857) </a:t>
            </a:r>
            <a:r>
              <a:rPr lang="en-US" sz="1800" i="1" dirty="0"/>
              <a:t>Portrait of Simon the Sailor</a:t>
            </a:r>
            <a:r>
              <a:rPr lang="en-US" sz="1800" dirty="0"/>
              <a:t>, c. 1855, oil on canvas, 37 x 29 inches. One of first academic portraits of an African-Brazilian.</a:t>
            </a:r>
          </a:p>
        </p:txBody>
      </p:sp>
      <p:pic>
        <p:nvPicPr>
          <p:cNvPr id="13315" name="Picture 4" descr="http://upload.wikimedia.org/wikipedia/commons/c/ce/Jos%C3%A9_Correia_de_Lima_-_Retrato_do_marinheiro_Sim%C3%A3o,_o_carvoeiro_-_1853-57.jpg"/>
          <p:cNvPicPr>
            <a:picLocks noChangeAspect="1" noChangeArrowheads="1"/>
          </p:cNvPicPr>
          <p:nvPr/>
        </p:nvPicPr>
        <p:blipFill>
          <a:blip r:embed="rId2" cstate="print"/>
          <a:srcRect/>
          <a:stretch>
            <a:fillRect/>
          </a:stretch>
        </p:blipFill>
        <p:spPr bwMode="auto">
          <a:xfrm>
            <a:off x="1447800" y="499427"/>
            <a:ext cx="4495800" cy="5764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4092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43000" y="5943600"/>
            <a:ext cx="9982200" cy="639762"/>
          </a:xfrm>
        </p:spPr>
        <p:txBody>
          <a:bodyPr/>
          <a:lstStyle/>
          <a:p>
            <a:pPr algn="l" eaLnBrk="1" hangingPunct="1"/>
            <a:r>
              <a:rPr lang="en-US" sz="1600" b="1" dirty="0"/>
              <a:t>José </a:t>
            </a:r>
            <a:r>
              <a:rPr lang="en-US" sz="1600" b="1" dirty="0" err="1"/>
              <a:t>Ferraz</a:t>
            </a:r>
            <a:r>
              <a:rPr lang="en-US" sz="1600" b="1" dirty="0"/>
              <a:t> de Almeida </a:t>
            </a:r>
            <a:r>
              <a:rPr lang="en-US" sz="1600" b="1" dirty="0" err="1"/>
              <a:t>Júnior</a:t>
            </a:r>
            <a:r>
              <a:rPr lang="en-US" sz="1600" dirty="0"/>
              <a:t> (Brazil, 1859-1899), </a:t>
            </a:r>
            <a:r>
              <a:rPr lang="en-US" sz="1600" i="1" dirty="0"/>
              <a:t>The Guitar Player</a:t>
            </a:r>
            <a:r>
              <a:rPr lang="en-US" sz="1600" dirty="0"/>
              <a:t>, 1899, o/c, 56” H, </a:t>
            </a:r>
            <a:r>
              <a:rPr lang="en-US" sz="1600" dirty="0" err="1"/>
              <a:t>Pinocoteca</a:t>
            </a:r>
            <a:r>
              <a:rPr lang="en-US" sz="1600" dirty="0"/>
              <a:t> do Estado de Sao Paolo Academic genre paintings “</a:t>
            </a:r>
            <a:r>
              <a:rPr lang="en-US" sz="1600" dirty="0" err="1"/>
              <a:t>costumbrismo</a:t>
            </a:r>
            <a:r>
              <a:rPr lang="en-US" sz="1600" dirty="0"/>
              <a:t>” and “realism”</a:t>
            </a:r>
          </a:p>
        </p:txBody>
      </p:sp>
      <p:pic>
        <p:nvPicPr>
          <p:cNvPr id="14339" name="Picture 3" descr="Almeida_Junior_Jose_Ferraz_guitar_player_1899_oil_canvas_141cmx172cm"/>
          <p:cNvPicPr>
            <a:picLocks noChangeAspect="1" noChangeArrowheads="1"/>
          </p:cNvPicPr>
          <p:nvPr/>
        </p:nvPicPr>
        <p:blipFill>
          <a:blip r:embed="rId2" cstate="print"/>
          <a:srcRect t="1666" b="1666"/>
          <a:stretch>
            <a:fillRect/>
          </a:stretch>
        </p:blipFill>
        <p:spPr bwMode="auto">
          <a:xfrm>
            <a:off x="3200400" y="533400"/>
            <a:ext cx="6172200" cy="4937125"/>
          </a:xfrm>
          <a:prstGeom prst="rect">
            <a:avLst/>
          </a:prstGeom>
          <a:noFill/>
          <a:ln w="9525">
            <a:solidFill>
              <a:srgbClr val="969696"/>
            </a:solidFill>
            <a:miter lim="800000"/>
            <a:headEnd/>
            <a:tailEnd/>
          </a:ln>
        </p:spPr>
      </p:pic>
    </p:spTree>
    <p:extLst>
      <p:ext uri="{BB962C8B-B14F-4D97-AF65-F5344CB8AC3E}">
        <p14:creationId xmlns:p14="http://schemas.microsoft.com/office/powerpoint/2010/main" val="239402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1600" b="1"/>
              <a:t>Juan Cordero</a:t>
            </a:r>
            <a:r>
              <a:rPr lang="en-US" sz="1600"/>
              <a:t> (Mexico, 1824-1884), </a:t>
            </a:r>
            <a:r>
              <a:rPr lang="en-US" sz="1600" i="1"/>
              <a:t>The Bather</a:t>
            </a:r>
            <a:r>
              <a:rPr lang="en-US" sz="1600"/>
              <a:t>, c.1860, oil on canvas, 59 X 45 in.</a:t>
            </a:r>
          </a:p>
        </p:txBody>
      </p:sp>
      <p:pic>
        <p:nvPicPr>
          <p:cNvPr id="16387" name="Picture 3" descr="Cordero_Juan_theBather"/>
          <p:cNvPicPr>
            <a:picLocks noChangeAspect="1" noChangeArrowheads="1"/>
          </p:cNvPicPr>
          <p:nvPr/>
        </p:nvPicPr>
        <p:blipFill>
          <a:blip r:embed="rId2" cstate="print"/>
          <a:srcRect/>
          <a:stretch>
            <a:fillRect/>
          </a:stretch>
        </p:blipFill>
        <p:spPr bwMode="auto">
          <a:xfrm>
            <a:off x="4495801" y="1447801"/>
            <a:ext cx="3243263" cy="4295775"/>
          </a:xfrm>
          <a:prstGeom prst="rect">
            <a:avLst/>
          </a:prstGeom>
          <a:noFill/>
          <a:ln w="9525">
            <a:solidFill>
              <a:srgbClr val="969696"/>
            </a:solidFill>
            <a:miter lim="800000"/>
            <a:headEnd/>
            <a:tailEnd/>
          </a:ln>
        </p:spPr>
      </p:pic>
      <p:sp>
        <p:nvSpPr>
          <p:cNvPr id="16388" name="Text Box 4"/>
          <p:cNvSpPr txBox="1">
            <a:spLocks noChangeArrowheads="1"/>
          </p:cNvSpPr>
          <p:nvPr/>
        </p:nvSpPr>
        <p:spPr bwMode="auto">
          <a:xfrm>
            <a:off x="2590800" y="6096000"/>
            <a:ext cx="6450013"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FF"/>
                </a:solidFill>
              </a:rPr>
              <a:t>Cordero’s draped nude shocked Mexican visitors at a 1864 exhibition.</a:t>
            </a:r>
          </a:p>
        </p:txBody>
      </p:sp>
    </p:spTree>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0"/>
            <a:ext cx="11353800" cy="1219200"/>
          </a:xfrm>
        </p:spPr>
        <p:txBody>
          <a:bodyPr/>
          <a:lstStyle/>
          <a:p>
            <a:pPr algn="l" eaLnBrk="1" hangingPunct="1"/>
            <a:r>
              <a:rPr lang="en-US" sz="1800" b="1" dirty="0"/>
              <a:t>Juan Cordero </a:t>
            </a:r>
            <a:r>
              <a:rPr lang="en-US" sz="1800" dirty="0"/>
              <a:t>(Mexico, 1824-1884), </a:t>
            </a:r>
            <a:r>
              <a:rPr lang="en-US" sz="1800" i="1" dirty="0"/>
              <a:t>Columbus Before the Catholic Monarchs</a:t>
            </a:r>
            <a:r>
              <a:rPr lang="en-US" sz="1800" dirty="0"/>
              <a:t>, 1850, o/c, 68” H.  </a:t>
            </a:r>
            <a:br>
              <a:rPr lang="en-US" sz="1800" dirty="0"/>
            </a:br>
            <a:br>
              <a:rPr lang="en-US" sz="1800" dirty="0"/>
            </a:br>
            <a:r>
              <a:rPr lang="en-US" sz="1800" dirty="0"/>
              <a:t>First history painting of an American subject created for Mexican viewers.</a:t>
            </a:r>
          </a:p>
        </p:txBody>
      </p:sp>
      <p:sp>
        <p:nvSpPr>
          <p:cNvPr id="17411" name="Text Box 4"/>
          <p:cNvSpPr txBox="1">
            <a:spLocks noChangeArrowheads="1"/>
          </p:cNvSpPr>
          <p:nvPr/>
        </p:nvSpPr>
        <p:spPr bwMode="auto">
          <a:xfrm>
            <a:off x="338138" y="6172200"/>
            <a:ext cx="119634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FFFFFF"/>
                </a:solidFill>
              </a:rPr>
              <a:t>Academic history paintings were popular in the Americas as propaganda for self-determination of national identity.</a:t>
            </a:r>
          </a:p>
        </p:txBody>
      </p:sp>
      <p:pic>
        <p:nvPicPr>
          <p:cNvPr id="17412" name="Picture 6" descr="http://upload.wikimedia.org/wikipedia/commons/thumb/b/b4/Juan_Cordero_-_Cristopher_Columbus_at_the_Court_of_the_Catholic_Monarchs_-_Google_Art_Project.jpg/640px-Juan_Cordero_-_Cristopher_Columbus_at_the_Court_of_the_Catholic_Monarchs_-_Google_Art_Project.jpg"/>
          <p:cNvPicPr>
            <a:picLocks noChangeAspect="1" noChangeArrowheads="1"/>
          </p:cNvPicPr>
          <p:nvPr/>
        </p:nvPicPr>
        <p:blipFill>
          <a:blip r:embed="rId2" cstate="print"/>
          <a:srcRect/>
          <a:stretch>
            <a:fillRect/>
          </a:stretch>
        </p:blipFill>
        <p:spPr bwMode="auto">
          <a:xfrm>
            <a:off x="2743201" y="1066800"/>
            <a:ext cx="7153275" cy="5029200"/>
          </a:xfrm>
          <a:prstGeom prst="rect">
            <a:avLst/>
          </a:prstGeom>
          <a:noFill/>
          <a:ln w="9525">
            <a:solidFill>
              <a:schemeClr val="tx1"/>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5791200"/>
            <a:ext cx="4495800" cy="762000"/>
          </a:xfrm>
        </p:spPr>
        <p:txBody>
          <a:bodyPr/>
          <a:lstStyle/>
          <a:p>
            <a:pPr eaLnBrk="1" hangingPunct="1"/>
            <a:r>
              <a:rPr lang="en-US" sz="1600" b="1" dirty="0"/>
              <a:t>José Maria </a:t>
            </a:r>
            <a:r>
              <a:rPr lang="en-US" sz="1600" b="1" dirty="0" err="1"/>
              <a:t>Obregón</a:t>
            </a:r>
            <a:r>
              <a:rPr lang="en-US" sz="1600" dirty="0"/>
              <a:t>, </a:t>
            </a:r>
            <a:r>
              <a:rPr lang="en-US" sz="1600" i="1" dirty="0"/>
              <a:t>The Inspiration of Columbus</a:t>
            </a:r>
            <a:r>
              <a:rPr lang="en-US" sz="1600" dirty="0"/>
              <a:t>, 1856, oil, 58” high</a:t>
            </a:r>
          </a:p>
        </p:txBody>
      </p:sp>
      <p:pic>
        <p:nvPicPr>
          <p:cNvPr id="19459" name="Picture 3" descr="Obregon_Jose_InspirationofChristopherColumbus2_1856"/>
          <p:cNvPicPr>
            <a:picLocks noChangeAspect="1" noChangeArrowheads="1"/>
          </p:cNvPicPr>
          <p:nvPr/>
        </p:nvPicPr>
        <p:blipFill>
          <a:blip r:embed="rId2" cstate="print"/>
          <a:srcRect/>
          <a:stretch>
            <a:fillRect/>
          </a:stretch>
        </p:blipFill>
        <p:spPr bwMode="auto">
          <a:xfrm>
            <a:off x="5410200" y="76200"/>
            <a:ext cx="4259263" cy="6669572"/>
          </a:xfrm>
          <a:prstGeom prst="rect">
            <a:avLst/>
          </a:prstGeom>
          <a:noFill/>
          <a:ln w="9525">
            <a:solidFill>
              <a:schemeClr val="tx2"/>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0"/>
            <a:ext cx="11049000" cy="1371600"/>
          </a:xfrm>
        </p:spPr>
        <p:txBody>
          <a:bodyPr/>
          <a:lstStyle/>
          <a:p>
            <a:pPr algn="l" eaLnBrk="1" hangingPunct="1"/>
            <a:r>
              <a:rPr lang="en-US" sz="1600" b="1" dirty="0"/>
              <a:t>Felix Parra</a:t>
            </a:r>
            <a:r>
              <a:rPr lang="en-US" sz="1600" dirty="0"/>
              <a:t>, </a:t>
            </a:r>
            <a:r>
              <a:rPr lang="en-US" sz="1600" i="1" dirty="0"/>
              <a:t>The Massacre of Cholula, </a:t>
            </a:r>
            <a:r>
              <a:rPr lang="en-US" sz="1600" dirty="0"/>
              <a:t>1877, oil on canvas, 31 x 41 inches, National Museum of Art, Mexico City.  Parra’s painting documents an incident of appalling genocide ordered by Cortes in 1519 as described in </a:t>
            </a:r>
            <a:r>
              <a:rPr lang="en-US" sz="1600" i="1" dirty="0" err="1"/>
              <a:t>Brevísima</a:t>
            </a:r>
            <a:r>
              <a:rPr lang="en-US" sz="1600" i="1" dirty="0"/>
              <a:t> </a:t>
            </a:r>
            <a:r>
              <a:rPr lang="en-US" sz="1600" i="1" dirty="0" err="1"/>
              <a:t>Relación</a:t>
            </a:r>
            <a:r>
              <a:rPr lang="en-US" sz="1600" i="1" dirty="0"/>
              <a:t> de la </a:t>
            </a:r>
            <a:r>
              <a:rPr lang="en-US" sz="1600" i="1" dirty="0" err="1"/>
              <a:t>Destrucción</a:t>
            </a:r>
            <a:r>
              <a:rPr lang="en-US" sz="1600" i="1" dirty="0"/>
              <a:t> de las </a:t>
            </a:r>
            <a:r>
              <a:rPr lang="en-US" sz="1600" i="1" dirty="0" err="1"/>
              <a:t>Indias</a:t>
            </a:r>
            <a:r>
              <a:rPr lang="en-US" sz="1600" dirty="0"/>
              <a:t> (1552) by the Spanish missionary Fray </a:t>
            </a:r>
            <a:r>
              <a:rPr lang="en-US" sz="1600" dirty="0" err="1"/>
              <a:t>Bartolomé</a:t>
            </a:r>
            <a:r>
              <a:rPr lang="en-US" sz="1600" dirty="0"/>
              <a:t> de las Casas. </a:t>
            </a:r>
          </a:p>
        </p:txBody>
      </p:sp>
      <p:sp>
        <p:nvSpPr>
          <p:cNvPr id="21508" name="Text Box 5"/>
          <p:cNvSpPr txBox="1">
            <a:spLocks noChangeArrowheads="1"/>
          </p:cNvSpPr>
          <p:nvPr/>
        </p:nvSpPr>
        <p:spPr bwMode="auto">
          <a:xfrm>
            <a:off x="890451" y="6248400"/>
            <a:ext cx="105156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FFFFFF"/>
                </a:solidFill>
              </a:rPr>
              <a:t>Subjects are “objects of paternalism typical of 19</a:t>
            </a:r>
            <a:r>
              <a:rPr lang="en-US" baseline="30000" dirty="0">
                <a:solidFill>
                  <a:srgbClr val="FFFFFF"/>
                </a:solidFill>
              </a:rPr>
              <a:t>th</a:t>
            </a:r>
            <a:r>
              <a:rPr lang="en-US" dirty="0">
                <a:solidFill>
                  <a:srgbClr val="FFFFFF"/>
                </a:solidFill>
              </a:rPr>
              <a:t> century writing about the contemporary Indian.”</a:t>
            </a:r>
          </a:p>
        </p:txBody>
      </p:sp>
      <p:pic>
        <p:nvPicPr>
          <p:cNvPr id="2" name="Picture 1"/>
          <p:cNvPicPr>
            <a:picLocks noChangeAspect="1"/>
          </p:cNvPicPr>
          <p:nvPr/>
        </p:nvPicPr>
        <p:blipFill>
          <a:blip r:embed="rId2"/>
          <a:stretch>
            <a:fillRect/>
          </a:stretch>
        </p:blipFill>
        <p:spPr>
          <a:xfrm>
            <a:off x="2019300" y="1295400"/>
            <a:ext cx="7772400" cy="4803082"/>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274638"/>
            <a:ext cx="11049000" cy="1630362"/>
          </a:xfrm>
        </p:spPr>
        <p:txBody>
          <a:bodyPr/>
          <a:lstStyle/>
          <a:p>
            <a:pPr algn="l"/>
            <a:r>
              <a:rPr lang="en-US" sz="1800" dirty="0"/>
              <a:t>Cholula, a Mexican city second only to Tenochtitlan in 1519 and the arrival of Cortes. The largest man-made monument in the world, the great temple of Quetzalcoatl at Cholula from a distance looks like a small mountain with a Catholic cathedral at the crest. </a:t>
            </a:r>
            <a:br>
              <a:rPr lang="en-US" sz="1800" dirty="0"/>
            </a:br>
            <a:r>
              <a:rPr lang="en-US" sz="1800" dirty="0"/>
              <a:t>(right) a fraction of a staircase on one side of the pyramid has been restored to its former state.</a:t>
            </a:r>
          </a:p>
        </p:txBody>
      </p:sp>
      <p:pic>
        <p:nvPicPr>
          <p:cNvPr id="22531" name="Picture 2" descr="File:Mexico.Pue.Cholula.Pyramid.03.jpg">
            <a:hlinkClick r:id="rId2"/>
          </p:cNvPr>
          <p:cNvPicPr>
            <a:picLocks noChangeAspect="1" noChangeArrowheads="1"/>
          </p:cNvPicPr>
          <p:nvPr/>
        </p:nvPicPr>
        <p:blipFill>
          <a:blip r:embed="rId3" cstate="print">
            <a:lum contrast="10000"/>
          </a:blip>
          <a:srcRect/>
          <a:stretch>
            <a:fillRect/>
          </a:stretch>
        </p:blipFill>
        <p:spPr bwMode="auto">
          <a:xfrm>
            <a:off x="762000" y="2362200"/>
            <a:ext cx="5232400" cy="3924300"/>
          </a:xfrm>
          <a:prstGeom prst="rect">
            <a:avLst/>
          </a:prstGeom>
          <a:noFill/>
          <a:ln w="9525">
            <a:noFill/>
            <a:miter lim="800000"/>
            <a:headEnd/>
            <a:tailEnd/>
          </a:ln>
        </p:spPr>
      </p:pic>
      <p:pic>
        <p:nvPicPr>
          <p:cNvPr id="22532" name="Picture 4" descr="http://upload.wikimedia.org/wikipedia/commons/8/8b/Mexico.Pue.Cholula.Pyramid.01.jpg"/>
          <p:cNvPicPr>
            <a:picLocks noChangeAspect="1" noChangeArrowheads="1"/>
          </p:cNvPicPr>
          <p:nvPr/>
        </p:nvPicPr>
        <p:blipFill>
          <a:blip r:embed="rId4" cstate="print"/>
          <a:srcRect/>
          <a:stretch>
            <a:fillRect/>
          </a:stretch>
        </p:blipFill>
        <p:spPr bwMode="auto">
          <a:xfrm>
            <a:off x="6705600" y="3124200"/>
            <a:ext cx="4286250" cy="265747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274638"/>
            <a:ext cx="5181600" cy="2773362"/>
          </a:xfrm>
        </p:spPr>
        <p:txBody>
          <a:bodyPr/>
          <a:lstStyle/>
          <a:p>
            <a:pPr algn="l" eaLnBrk="1" hangingPunct="1"/>
            <a:r>
              <a:rPr lang="en-US" sz="1600" b="1" dirty="0"/>
              <a:t>Felix Parra</a:t>
            </a:r>
            <a:r>
              <a:rPr lang="en-US" sz="1600" dirty="0"/>
              <a:t>, </a:t>
            </a:r>
            <a:r>
              <a:rPr lang="en-US" sz="1600" i="1" dirty="0"/>
              <a:t>Friar </a:t>
            </a:r>
            <a:r>
              <a:rPr lang="en-US" sz="1600" i="1" dirty="0" err="1"/>
              <a:t>Bartolomé</a:t>
            </a:r>
            <a:r>
              <a:rPr lang="en-US" sz="1600" i="1" dirty="0"/>
              <a:t> de las Casas</a:t>
            </a:r>
            <a:r>
              <a:rPr lang="en-US" sz="1600" dirty="0"/>
              <a:t>, 1875, oil on canvas, </a:t>
            </a:r>
            <a:r>
              <a:rPr lang="en-US" sz="1600" dirty="0" err="1"/>
              <a:t>Museo</a:t>
            </a:r>
            <a:r>
              <a:rPr lang="en-US" sz="1600" dirty="0"/>
              <a:t> Nacional de Arte, Mexico City.  The woman turns to the Christian friar and not the “Aztec” god.</a:t>
            </a:r>
          </a:p>
        </p:txBody>
      </p:sp>
      <p:pic>
        <p:nvPicPr>
          <p:cNvPr id="23555" name="Picture 5" descr="http://i4.photoblog.com/photos3/27169-1196234508-14.jpg"/>
          <p:cNvPicPr>
            <a:picLocks noChangeAspect="1" noChangeArrowheads="1"/>
          </p:cNvPicPr>
          <p:nvPr/>
        </p:nvPicPr>
        <p:blipFill>
          <a:blip r:embed="rId2" cstate="print"/>
          <a:srcRect/>
          <a:stretch>
            <a:fillRect/>
          </a:stretch>
        </p:blipFill>
        <p:spPr bwMode="auto">
          <a:xfrm>
            <a:off x="6096000" y="274638"/>
            <a:ext cx="4762500" cy="6343650"/>
          </a:xfrm>
          <a:prstGeom prst="rect">
            <a:avLst/>
          </a:prstGeom>
          <a:noFill/>
          <a:ln w="9525">
            <a:solidFill>
              <a:schemeClr val="tx1"/>
            </a:solidFill>
            <a:miter lim="800000"/>
            <a:headEnd/>
            <a:tailEnd/>
          </a:ln>
        </p:spPr>
      </p:pic>
      <p:pic>
        <p:nvPicPr>
          <p:cNvPr id="23556" name="Picture 7" descr="http://i4.photoblog.com/photos3/27169-1196234508-15.jpg"/>
          <p:cNvPicPr>
            <a:picLocks noChangeAspect="1" noChangeArrowheads="1"/>
          </p:cNvPicPr>
          <p:nvPr/>
        </p:nvPicPr>
        <p:blipFill>
          <a:blip r:embed="rId3" cstate="print"/>
          <a:srcRect/>
          <a:stretch>
            <a:fillRect/>
          </a:stretch>
        </p:blipFill>
        <p:spPr bwMode="auto">
          <a:xfrm>
            <a:off x="1447800" y="3276600"/>
            <a:ext cx="3779838" cy="2835275"/>
          </a:xfrm>
          <a:prstGeom prst="rect">
            <a:avLst/>
          </a:prstGeom>
          <a:noFill/>
          <a:ln w="9525">
            <a:solidFill>
              <a:schemeClr val="tx1"/>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4859227"/>
            <a:ext cx="10744200" cy="1846373"/>
          </a:xfrm>
        </p:spPr>
        <p:txBody>
          <a:bodyPr/>
          <a:lstStyle/>
          <a:p>
            <a:pPr algn="l"/>
            <a:r>
              <a:rPr lang="en-US" sz="1600" b="1" dirty="0"/>
              <a:t>José Maria </a:t>
            </a:r>
            <a:r>
              <a:rPr lang="en-US" sz="1600" b="1" dirty="0" err="1"/>
              <a:t>Obregón</a:t>
            </a:r>
            <a:r>
              <a:rPr lang="en-US" sz="1600" dirty="0"/>
              <a:t>, </a:t>
            </a:r>
            <a:r>
              <a:rPr lang="en-US" sz="1600" i="1" dirty="0"/>
              <a:t>Discovery of </a:t>
            </a:r>
            <a:r>
              <a:rPr lang="en-US" sz="1600" i="1" dirty="0" err="1"/>
              <a:t>Pulque</a:t>
            </a:r>
            <a:r>
              <a:rPr lang="en-US" sz="1600" dirty="0"/>
              <a:t>, 1869, oil on canvas, 73 x 91 in. The painting illustrates native historian Fernando de Alva Ixtlilxochitl's description of Xochitl (so </a:t>
            </a:r>
            <a:r>
              <a:rPr lang="en-US" sz="1600" dirty="0" err="1"/>
              <a:t>cheel</a:t>
            </a:r>
            <a:r>
              <a:rPr lang="en-US" sz="1600" dirty="0"/>
              <a:t>) as a beautiful virgin brought to Tecpancaltzin (</a:t>
            </a:r>
            <a:r>
              <a:rPr lang="en-US" sz="1600" dirty="0" err="1"/>
              <a:t>tec</a:t>
            </a:r>
            <a:r>
              <a:rPr lang="en-US" sz="1600" dirty="0"/>
              <a:t> </a:t>
            </a:r>
            <a:r>
              <a:rPr lang="en-US" sz="1600" dirty="0" err="1"/>
              <a:t>pahn</a:t>
            </a:r>
            <a:r>
              <a:rPr lang="en-US" sz="1600" dirty="0"/>
              <a:t> </a:t>
            </a:r>
            <a:r>
              <a:rPr lang="en-US" sz="1600" dirty="0" err="1"/>
              <a:t>cal</a:t>
            </a:r>
            <a:r>
              <a:rPr lang="en-US" sz="1600" dirty="0"/>
              <a:t> </a:t>
            </a:r>
            <a:r>
              <a:rPr lang="en-US" sz="1600" dirty="0" err="1"/>
              <a:t>ztin</a:t>
            </a:r>
            <a:r>
              <a:rPr lang="en-US" sz="1600" dirty="0"/>
              <a:t>) by her father, </a:t>
            </a:r>
            <a:r>
              <a:rPr lang="en-US" sz="1600" dirty="0" err="1"/>
              <a:t>Papatzin</a:t>
            </a:r>
            <a:r>
              <a:rPr lang="en-US" sz="1600" dirty="0"/>
              <a:t>. </a:t>
            </a:r>
            <a:r>
              <a:rPr lang="en-US" sz="1600" dirty="0" err="1"/>
              <a:t>Papatzin</a:t>
            </a:r>
            <a:r>
              <a:rPr lang="en-US" sz="1600" dirty="0"/>
              <a:t> was a Toltec noble and a cultivator of maguey plants. Xochitl and/or her father invented </a:t>
            </a:r>
            <a:r>
              <a:rPr lang="en-US" sz="1600" dirty="0" err="1"/>
              <a:t>pulque</a:t>
            </a:r>
            <a:r>
              <a:rPr lang="en-US" sz="1600" dirty="0"/>
              <a:t>, made from maguey. </a:t>
            </a:r>
            <a:br>
              <a:rPr lang="en-US" sz="1600" dirty="0"/>
            </a:br>
            <a:r>
              <a:rPr lang="en-US" sz="1600" dirty="0"/>
              <a:t>Academic Neoclassicism in Mexico. European “throne scene” and Europeanized features, lightened skin, “Greek” postures, all meant to appeal to the audiences for and patrons of academic painting.</a:t>
            </a:r>
          </a:p>
        </p:txBody>
      </p:sp>
      <p:pic>
        <p:nvPicPr>
          <p:cNvPr id="24579" name="Picture 6" descr="http://upload.wikimedia.org/wikipedia/commons/b/b4/Jos%C3%A9_Mar%C3%ADa_Obreg%C3%B3n_-_The_Discovery_of_Pulque_-_Google_Art_Project.jpg"/>
          <p:cNvPicPr>
            <a:picLocks noChangeAspect="1" noChangeArrowheads="1"/>
          </p:cNvPicPr>
          <p:nvPr/>
        </p:nvPicPr>
        <p:blipFill>
          <a:blip r:embed="rId2" cstate="print"/>
          <a:srcRect/>
          <a:stretch>
            <a:fillRect/>
          </a:stretch>
        </p:blipFill>
        <p:spPr bwMode="auto">
          <a:xfrm>
            <a:off x="3352800" y="228600"/>
            <a:ext cx="5626100" cy="4630627"/>
          </a:xfrm>
          <a:prstGeom prst="rect">
            <a:avLst/>
          </a:prstGeom>
          <a:noFill/>
          <a:ln w="9525">
            <a:solidFill>
              <a:schemeClr val="tx1"/>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239000" y="304800"/>
            <a:ext cx="3200400" cy="1143000"/>
          </a:xfrm>
        </p:spPr>
        <p:txBody>
          <a:bodyPr/>
          <a:lstStyle/>
          <a:p>
            <a:pPr eaLnBrk="1" hangingPunct="1"/>
            <a:r>
              <a:rPr lang="en-US" sz="1600"/>
              <a:t>Spanish and Portuguese America, 1784</a:t>
            </a:r>
            <a:endParaRPr lang="en-US" sz="1600">
              <a:latin typeface="Verdana" pitchFamily="34" charset="0"/>
              <a:ea typeface="Verdana" pitchFamily="34" charset="0"/>
              <a:cs typeface="Verdana" pitchFamily="34" charset="0"/>
            </a:endParaRPr>
          </a:p>
        </p:txBody>
      </p:sp>
      <p:pic>
        <p:nvPicPr>
          <p:cNvPr id="3075" name="Picture 2" descr="Brazil, Viceroyalty of: Spanish and Portuguese America, 1784"/>
          <p:cNvPicPr>
            <a:picLocks noChangeAspect="1" noChangeArrowheads="1"/>
          </p:cNvPicPr>
          <p:nvPr/>
        </p:nvPicPr>
        <p:blipFill>
          <a:blip r:embed="rId2" cstate="print"/>
          <a:srcRect/>
          <a:stretch>
            <a:fillRect/>
          </a:stretch>
        </p:blipFill>
        <p:spPr bwMode="auto">
          <a:xfrm>
            <a:off x="1752601" y="76200"/>
            <a:ext cx="5287963" cy="667543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04801"/>
            <a:ext cx="11125200" cy="6248399"/>
          </a:xfrm>
        </p:spPr>
        <p:txBody>
          <a:bodyPr/>
          <a:lstStyle/>
          <a:p>
            <a:pPr eaLnBrk="1" hangingPunct="1"/>
            <a:r>
              <a:rPr lang="en-US" sz="2000" dirty="0"/>
              <a:t>Natalia </a:t>
            </a:r>
            <a:r>
              <a:rPr lang="en-US" sz="2000" dirty="0" err="1"/>
              <a:t>Majluf</a:t>
            </a:r>
            <a:r>
              <a:rPr lang="en-US" sz="2000" dirty="0"/>
              <a:t>, “Ce </a:t>
            </a:r>
            <a:r>
              <a:rPr lang="en-US" sz="2000" dirty="0" err="1"/>
              <a:t>n’es</a:t>
            </a:r>
            <a:r>
              <a:rPr lang="en-US" sz="2000" dirty="0"/>
              <a:t> pas le Peru,” or, the Failure of Authenticity: </a:t>
            </a:r>
            <a:br>
              <a:rPr lang="en-US" sz="2000" dirty="0"/>
            </a:br>
            <a:r>
              <a:rPr lang="en-US" sz="2000" dirty="0"/>
              <a:t>Marginal Cosmopolitans at the Paris Universal Exhibition of 1855”</a:t>
            </a:r>
            <a:br>
              <a:rPr lang="en-US" sz="2000" dirty="0"/>
            </a:br>
            <a:br>
              <a:rPr lang="en-US" sz="2000" dirty="0"/>
            </a:br>
            <a:br>
              <a:rPr lang="en-US" sz="2000" dirty="0"/>
            </a:br>
            <a:r>
              <a:rPr lang="en-US" sz="2000" dirty="0"/>
              <a:t>“The movement of artists and intellectuals from Latin America to metropolitan centers (and usually back) increased dramatically after independence from Spain in the early nineteenth century…young Creole Americans traveled to Paris, London, and Rome not as exiles or émigrés but as cosmopolitans, as participants in a world culture.”  </a:t>
            </a:r>
            <a:br>
              <a:rPr lang="en-US" sz="2000" dirty="0"/>
            </a:br>
            <a:br>
              <a:rPr lang="en-US" sz="2000" dirty="0"/>
            </a:br>
            <a:r>
              <a:rPr lang="en-US" sz="2000" dirty="0"/>
              <a:t>“…but the international community has systematically rejected any sign of their sameness.” </a:t>
            </a:r>
          </a:p>
        </p:txBody>
      </p:sp>
    </p:spTree>
    <p:extLst>
      <p:ext uri="{BB962C8B-B14F-4D97-AF65-F5344CB8AC3E}">
        <p14:creationId xmlns:p14="http://schemas.microsoft.com/office/powerpoint/2010/main" val="1792695751"/>
      </p:ext>
    </p:extLst>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6218238"/>
            <a:ext cx="6019800" cy="639762"/>
          </a:xfrm>
        </p:spPr>
        <p:txBody>
          <a:bodyPr/>
          <a:lstStyle/>
          <a:p>
            <a:pPr algn="l" eaLnBrk="1" hangingPunct="1"/>
            <a:r>
              <a:rPr lang="en-US" sz="1600" b="1" dirty="0">
                <a:solidFill>
                  <a:schemeClr val="tx1"/>
                </a:solidFill>
                <a:latin typeface="Verdana" pitchFamily="34" charset="0"/>
                <a:ea typeface="Verdana" pitchFamily="34" charset="0"/>
                <a:cs typeface="Verdana" pitchFamily="34" charset="0"/>
              </a:rPr>
              <a:t>Francisco </a:t>
            </a:r>
            <a:r>
              <a:rPr lang="en-US" sz="1600" b="1" dirty="0" err="1">
                <a:solidFill>
                  <a:schemeClr val="tx1"/>
                </a:solidFill>
                <a:latin typeface="Verdana" pitchFamily="34" charset="0"/>
                <a:ea typeface="Verdana" pitchFamily="34" charset="0"/>
                <a:cs typeface="Verdana" pitchFamily="34" charset="0"/>
              </a:rPr>
              <a:t>Laso</a:t>
            </a:r>
            <a:r>
              <a:rPr lang="en-US" sz="1600" dirty="0">
                <a:solidFill>
                  <a:schemeClr val="tx1"/>
                </a:solidFill>
                <a:latin typeface="Verdana" pitchFamily="34" charset="0"/>
                <a:ea typeface="Verdana" pitchFamily="34" charset="0"/>
                <a:cs typeface="Verdana" pitchFamily="34" charset="0"/>
              </a:rPr>
              <a:t>, </a:t>
            </a:r>
            <a:r>
              <a:rPr lang="en-US" sz="1600" i="1" dirty="0">
                <a:solidFill>
                  <a:schemeClr val="tx1"/>
                </a:solidFill>
                <a:latin typeface="Verdana" pitchFamily="34" charset="0"/>
                <a:ea typeface="Verdana" pitchFamily="34" charset="0"/>
                <a:cs typeface="Verdana" pitchFamily="34" charset="0"/>
              </a:rPr>
              <a:t>The Indian Potter (Dweller in the Cordillera) </a:t>
            </a:r>
            <a:r>
              <a:rPr lang="en-US" sz="1600" dirty="0">
                <a:solidFill>
                  <a:schemeClr val="tx1"/>
                </a:solidFill>
                <a:latin typeface="Verdana" pitchFamily="34" charset="0"/>
                <a:ea typeface="Verdana" pitchFamily="34" charset="0"/>
                <a:cs typeface="Verdana" pitchFamily="34" charset="0"/>
              </a:rPr>
              <a:t>1855, o/c, 4’4” H., Lima</a:t>
            </a:r>
          </a:p>
        </p:txBody>
      </p:sp>
      <p:sp>
        <p:nvSpPr>
          <p:cNvPr id="12292" name="Text Box 4"/>
          <p:cNvSpPr txBox="1">
            <a:spLocks noChangeArrowheads="1"/>
          </p:cNvSpPr>
          <p:nvPr/>
        </p:nvSpPr>
        <p:spPr bwMode="auto">
          <a:xfrm>
            <a:off x="5257801" y="152400"/>
            <a:ext cx="6629400" cy="147732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same comparative context that rejected the cosmopolitanism of the Latin American artists served simultaneously to locate France at the very center of the international art scene.”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Natalia </a:t>
            </a:r>
            <a:r>
              <a:rPr kumimoji="0" lang="en-US" sz="1800" b="0" i="0" u="none" strike="noStrike" kern="1200" cap="none" spc="0" normalizeH="0" baseline="0" noProof="0" dirty="0" err="1">
                <a:ln>
                  <a:noFill/>
                </a:ln>
                <a:solidFill>
                  <a:srgbClr val="FFFFFF"/>
                </a:solidFill>
                <a:effectLst/>
                <a:uLnTx/>
                <a:uFillTx/>
                <a:latin typeface="Arial"/>
                <a:ea typeface="+mn-ea"/>
                <a:cs typeface="+mn-cs"/>
              </a:rPr>
              <a:t>Majluf</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Content Placeholder 2"/>
          <p:cNvPicPr>
            <a:picLocks noGrp="1" noChangeAspect="1"/>
          </p:cNvPicPr>
          <p:nvPr>
            <p:ph idx="1"/>
          </p:nvPr>
        </p:nvPicPr>
        <p:blipFill rotWithShape="1">
          <a:blip r:embed="rId2"/>
          <a:srcRect l="25254" r="25500"/>
          <a:stretch/>
        </p:blipFill>
        <p:spPr>
          <a:xfrm>
            <a:off x="838200" y="152400"/>
            <a:ext cx="3982901" cy="6065838"/>
          </a:xfrm>
          <a:prstGeom prst="rect">
            <a:avLst/>
          </a:prstGeom>
          <a:ln w="28575">
            <a:solidFill>
              <a:schemeClr val="tx1"/>
            </a:solidFill>
          </a:ln>
        </p:spPr>
      </p:pic>
      <p:pic>
        <p:nvPicPr>
          <p:cNvPr id="4" name="Picture 3">
            <a:extLst>
              <a:ext uri="{FF2B5EF4-FFF2-40B4-BE49-F238E27FC236}">
                <a16:creationId xmlns:a16="http://schemas.microsoft.com/office/drawing/2014/main" id="{0E88DBC5-1BDB-46C5-90BE-B3B21AA99537}"/>
              </a:ext>
            </a:extLst>
          </p:cNvPr>
          <p:cNvPicPr>
            <a:picLocks noChangeAspect="1"/>
          </p:cNvPicPr>
          <p:nvPr/>
        </p:nvPicPr>
        <p:blipFill>
          <a:blip r:embed="rId3"/>
          <a:stretch>
            <a:fillRect/>
          </a:stretch>
        </p:blipFill>
        <p:spPr>
          <a:xfrm>
            <a:off x="5695125" y="1831221"/>
            <a:ext cx="5852101" cy="4236323"/>
          </a:xfrm>
          <a:prstGeom prst="rect">
            <a:avLst/>
          </a:prstGeom>
        </p:spPr>
      </p:pic>
      <p:sp>
        <p:nvSpPr>
          <p:cNvPr id="5" name="TextBox 4">
            <a:extLst>
              <a:ext uri="{FF2B5EF4-FFF2-40B4-BE49-F238E27FC236}">
                <a16:creationId xmlns:a16="http://schemas.microsoft.com/office/drawing/2014/main" id="{5AA6EE9E-7D1C-4C1F-982F-DA26FEBB0679}"/>
              </a:ext>
            </a:extLst>
          </p:cNvPr>
          <p:cNvSpPr txBox="1"/>
          <p:nvPr/>
        </p:nvSpPr>
        <p:spPr>
          <a:xfrm>
            <a:off x="5897576" y="6112499"/>
            <a:ext cx="55883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The French Universal Exhibition of 1855, Palace of Industry</a:t>
            </a:r>
          </a:p>
        </p:txBody>
      </p:sp>
    </p:spTree>
    <p:extLst>
      <p:ext uri="{BB962C8B-B14F-4D97-AF65-F5344CB8AC3E}">
        <p14:creationId xmlns:p14="http://schemas.microsoft.com/office/powerpoint/2010/main" val="1568379283"/>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A877-58A7-4A06-B5EF-4278D5E03F02}"/>
              </a:ext>
            </a:extLst>
          </p:cNvPr>
          <p:cNvSpPr>
            <a:spLocks noGrp="1"/>
          </p:cNvSpPr>
          <p:nvPr>
            <p:ph type="title"/>
          </p:nvPr>
        </p:nvSpPr>
        <p:spPr>
          <a:xfrm>
            <a:off x="609600" y="0"/>
            <a:ext cx="10972800" cy="838200"/>
          </a:xfrm>
        </p:spPr>
        <p:txBody>
          <a:bodyPr/>
          <a:lstStyle/>
          <a:p>
            <a:pPr algn="l"/>
            <a:r>
              <a:rPr lang="en-US" sz="1600" dirty="0"/>
              <a:t>Francisco </a:t>
            </a:r>
            <a:r>
              <a:rPr lang="en-US" sz="1600" dirty="0" err="1"/>
              <a:t>Laso</a:t>
            </a:r>
            <a:r>
              <a:rPr lang="en-US" sz="1600" dirty="0"/>
              <a:t>, </a:t>
            </a:r>
            <a:r>
              <a:rPr lang="en-US" sz="1600" i="1" dirty="0"/>
              <a:t>Portrait of Gonzalo Pizarro, One of the Most Famous Conquerors of Peru, Brother of Francisco Pizarro</a:t>
            </a:r>
            <a:r>
              <a:rPr lang="en-US" sz="1600" dirty="0"/>
              <a:t>,</a:t>
            </a:r>
            <a:br>
              <a:rPr lang="en-US" sz="1600" dirty="0"/>
            </a:br>
            <a:r>
              <a:rPr lang="en-US" sz="1600" dirty="0"/>
              <a:t>1855. Oil on canvas, 76 x 58 cm. Banco Central de </a:t>
            </a:r>
            <a:r>
              <a:rPr lang="en-US" sz="1600" dirty="0" err="1"/>
              <a:t>Reserva</a:t>
            </a:r>
            <a:r>
              <a:rPr lang="en-US" sz="1600" dirty="0"/>
              <a:t>, Lima.</a:t>
            </a:r>
          </a:p>
        </p:txBody>
      </p:sp>
      <p:pic>
        <p:nvPicPr>
          <p:cNvPr id="3" name="Picture 2">
            <a:extLst>
              <a:ext uri="{FF2B5EF4-FFF2-40B4-BE49-F238E27FC236}">
                <a16:creationId xmlns:a16="http://schemas.microsoft.com/office/drawing/2014/main" id="{679CADEB-E2F1-47A6-B7FD-0C8A0CA317ED}"/>
              </a:ext>
            </a:extLst>
          </p:cNvPr>
          <p:cNvPicPr>
            <a:picLocks noChangeAspect="1"/>
          </p:cNvPicPr>
          <p:nvPr/>
        </p:nvPicPr>
        <p:blipFill>
          <a:blip r:embed="rId2">
            <a:lum bright="-20000" contrast="-20000"/>
          </a:blip>
          <a:stretch>
            <a:fillRect/>
          </a:stretch>
        </p:blipFill>
        <p:spPr>
          <a:xfrm>
            <a:off x="4038600" y="838200"/>
            <a:ext cx="4343400" cy="5617270"/>
          </a:xfrm>
          <a:prstGeom prst="rect">
            <a:avLst/>
          </a:prstGeom>
        </p:spPr>
      </p:pic>
    </p:spTree>
    <p:extLst>
      <p:ext uri="{BB962C8B-B14F-4D97-AF65-F5344CB8AC3E}">
        <p14:creationId xmlns:p14="http://schemas.microsoft.com/office/powerpoint/2010/main" val="2425454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F837-0C48-4102-B6AC-B692BC3DB7CC}"/>
              </a:ext>
            </a:extLst>
          </p:cNvPr>
          <p:cNvSpPr>
            <a:spLocks noGrp="1"/>
          </p:cNvSpPr>
          <p:nvPr>
            <p:ph type="title"/>
          </p:nvPr>
        </p:nvSpPr>
        <p:spPr/>
        <p:txBody>
          <a:bodyPr/>
          <a:lstStyle/>
          <a:p>
            <a:pPr algn="l"/>
            <a:r>
              <a:rPr lang="en-US" sz="1800" dirty="0"/>
              <a:t>French Universal Exhibition of 1855: (left) exterior of the Palace of Fine Arts; (right) one of the exhibition galleries (salon-style display of paintings) </a:t>
            </a:r>
          </a:p>
        </p:txBody>
      </p:sp>
      <p:pic>
        <p:nvPicPr>
          <p:cNvPr id="3" name="Picture 2">
            <a:extLst>
              <a:ext uri="{FF2B5EF4-FFF2-40B4-BE49-F238E27FC236}">
                <a16:creationId xmlns:a16="http://schemas.microsoft.com/office/drawing/2014/main" id="{4827CBDF-17B1-446B-A13C-8366827BD37D}"/>
              </a:ext>
            </a:extLst>
          </p:cNvPr>
          <p:cNvPicPr>
            <a:picLocks noChangeAspect="1"/>
          </p:cNvPicPr>
          <p:nvPr/>
        </p:nvPicPr>
        <p:blipFill>
          <a:blip r:embed="rId2"/>
          <a:stretch>
            <a:fillRect/>
          </a:stretch>
        </p:blipFill>
        <p:spPr>
          <a:xfrm>
            <a:off x="304800" y="1738851"/>
            <a:ext cx="5479050" cy="4023360"/>
          </a:xfrm>
          <a:prstGeom prst="rect">
            <a:avLst/>
          </a:prstGeom>
        </p:spPr>
      </p:pic>
      <p:pic>
        <p:nvPicPr>
          <p:cNvPr id="4" name="Picture 3">
            <a:extLst>
              <a:ext uri="{FF2B5EF4-FFF2-40B4-BE49-F238E27FC236}">
                <a16:creationId xmlns:a16="http://schemas.microsoft.com/office/drawing/2014/main" id="{B6A6B8BD-96AC-4B2F-B623-1E28FD72DDAD}"/>
              </a:ext>
            </a:extLst>
          </p:cNvPr>
          <p:cNvPicPr>
            <a:picLocks noChangeAspect="1"/>
          </p:cNvPicPr>
          <p:nvPr/>
        </p:nvPicPr>
        <p:blipFill>
          <a:blip r:embed="rId3"/>
          <a:stretch>
            <a:fillRect/>
          </a:stretch>
        </p:blipFill>
        <p:spPr>
          <a:xfrm>
            <a:off x="5943600" y="1738851"/>
            <a:ext cx="5969378" cy="4023360"/>
          </a:xfrm>
          <a:prstGeom prst="rect">
            <a:avLst/>
          </a:prstGeom>
        </p:spPr>
      </p:pic>
    </p:spTree>
    <p:extLst>
      <p:ext uri="{BB962C8B-B14F-4D97-AF65-F5344CB8AC3E}">
        <p14:creationId xmlns:p14="http://schemas.microsoft.com/office/powerpoint/2010/main" val="783782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8A77E-5609-4707-B27C-7B9378D682C4}"/>
              </a:ext>
            </a:extLst>
          </p:cNvPr>
          <p:cNvPicPr>
            <a:picLocks noChangeAspect="1"/>
          </p:cNvPicPr>
          <p:nvPr/>
        </p:nvPicPr>
        <p:blipFill>
          <a:blip r:embed="rId2"/>
          <a:stretch>
            <a:fillRect/>
          </a:stretch>
        </p:blipFill>
        <p:spPr>
          <a:xfrm>
            <a:off x="3657600" y="214703"/>
            <a:ext cx="3592784" cy="6428593"/>
          </a:xfrm>
          <a:prstGeom prst="rect">
            <a:avLst/>
          </a:prstGeom>
        </p:spPr>
      </p:pic>
      <p:sp>
        <p:nvSpPr>
          <p:cNvPr id="4" name="TextBox 3">
            <a:extLst>
              <a:ext uri="{FF2B5EF4-FFF2-40B4-BE49-F238E27FC236}">
                <a16:creationId xmlns:a16="http://schemas.microsoft.com/office/drawing/2014/main" id="{3A8DB361-5D97-442D-8CFE-3EE132B2AD8C}"/>
              </a:ext>
            </a:extLst>
          </p:cNvPr>
          <p:cNvSpPr txBox="1"/>
          <p:nvPr/>
        </p:nvSpPr>
        <p:spPr>
          <a:xfrm>
            <a:off x="7620000" y="4419600"/>
            <a:ext cx="400696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“Why is this habitant carrying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piggybank? Without a doubt it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To indicate how rich his country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Is. This is true, but, for painting,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this is not Peru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ce</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a:ea typeface="+mn-ea"/>
                <a:cs typeface="+mn-cs"/>
              </a:rPr>
              <a:t>n’est</a:t>
            </a:r>
            <a:r>
              <a:rPr kumimoji="0" lang="en-US" sz="1800" b="0" i="0" u="none" strike="noStrike" kern="1200" cap="none" spc="0" normalizeH="0" baseline="0" noProof="0" dirty="0">
                <a:ln>
                  <a:noFill/>
                </a:ln>
                <a:solidFill>
                  <a:srgbClr val="FFFFFF"/>
                </a:solidFill>
                <a:effectLst/>
                <a:uLnTx/>
                <a:uFillTx/>
                <a:latin typeface="Arial"/>
                <a:ea typeface="+mn-ea"/>
                <a:cs typeface="+mn-cs"/>
              </a:rPr>
              <a:t> pas le </a:t>
            </a:r>
            <a:r>
              <a:rPr kumimoji="0" lang="en-US" sz="1800" b="0" i="0" u="none" strike="noStrike" kern="1200" cap="none" spc="0" normalizeH="0" baseline="0" noProof="0" dirty="0" err="1">
                <a:ln>
                  <a:noFill/>
                </a:ln>
                <a:solidFill>
                  <a:srgbClr val="FFFFFF"/>
                </a:solidFill>
                <a:effectLst/>
                <a:uLnTx/>
                <a:uFillTx/>
                <a:latin typeface="Arial"/>
                <a:ea typeface="+mn-ea"/>
                <a:cs typeface="+mn-cs"/>
              </a:rPr>
              <a:t>Pérou</a:t>
            </a:r>
            <a:r>
              <a:rPr kumimoji="0" lang="en-US" sz="18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32382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1C430-6348-4C0F-95EA-5DD565007801}"/>
              </a:ext>
            </a:extLst>
          </p:cNvPr>
          <p:cNvPicPr>
            <a:picLocks noChangeAspect="1"/>
          </p:cNvPicPr>
          <p:nvPr/>
        </p:nvPicPr>
        <p:blipFill>
          <a:blip r:embed="rId2"/>
          <a:stretch>
            <a:fillRect/>
          </a:stretch>
        </p:blipFill>
        <p:spPr>
          <a:xfrm>
            <a:off x="644236" y="189290"/>
            <a:ext cx="4343400" cy="5842055"/>
          </a:xfrm>
          <a:prstGeom prst="rect">
            <a:avLst/>
          </a:prstGeom>
        </p:spPr>
      </p:pic>
      <p:pic>
        <p:nvPicPr>
          <p:cNvPr id="4" name="Picture 3">
            <a:extLst>
              <a:ext uri="{FF2B5EF4-FFF2-40B4-BE49-F238E27FC236}">
                <a16:creationId xmlns:a16="http://schemas.microsoft.com/office/drawing/2014/main" id="{67368F25-5890-40FC-8151-04C107525F12}"/>
              </a:ext>
            </a:extLst>
          </p:cNvPr>
          <p:cNvPicPr>
            <a:picLocks noChangeAspect="1"/>
          </p:cNvPicPr>
          <p:nvPr/>
        </p:nvPicPr>
        <p:blipFill>
          <a:blip r:embed="rId3"/>
          <a:stretch>
            <a:fillRect/>
          </a:stretch>
        </p:blipFill>
        <p:spPr>
          <a:xfrm>
            <a:off x="6680202" y="137057"/>
            <a:ext cx="4343399" cy="6583886"/>
          </a:xfrm>
          <a:prstGeom prst="rect">
            <a:avLst/>
          </a:prstGeom>
        </p:spPr>
      </p:pic>
      <p:sp>
        <p:nvSpPr>
          <p:cNvPr id="5" name="Rectangle 4">
            <a:extLst>
              <a:ext uri="{FF2B5EF4-FFF2-40B4-BE49-F238E27FC236}">
                <a16:creationId xmlns:a16="http://schemas.microsoft.com/office/drawing/2014/main" id="{820FBA50-EC50-4897-889B-4B10F7ECEEB4}"/>
              </a:ext>
            </a:extLst>
          </p:cNvPr>
          <p:cNvSpPr/>
          <p:nvPr/>
        </p:nvSpPr>
        <p:spPr>
          <a:xfrm>
            <a:off x="609600" y="6045200"/>
            <a:ext cx="49022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a:ea typeface="+mn-ea"/>
                <a:cs typeface="+mn-cs"/>
              </a:rPr>
              <a:t>A.Marc</a:t>
            </a:r>
            <a:r>
              <a:rPr kumimoji="0" lang="en-US" sz="1400" b="0" i="0" u="none" strike="noStrike" kern="1200" cap="none" spc="0" normalizeH="0" baseline="0" noProof="0" dirty="0">
                <a:ln>
                  <a:noFill/>
                </a:ln>
                <a:solidFill>
                  <a:srgbClr val="FFFFFF"/>
                </a:solidFill>
                <a:effectLst/>
                <a:uLnTx/>
                <a:uFillTx/>
                <a:latin typeface="Arial"/>
                <a:ea typeface="+mn-ea"/>
                <a:cs typeface="+mn-cs"/>
              </a:rPr>
              <a:t>, "Peruvian school.-Inhabitants of the Cordilleras, painting by Mr. E </a:t>
            </a:r>
            <a:r>
              <a:rPr kumimoji="0" lang="en-US" sz="1400" b="0" i="0" u="none" strike="noStrike" kern="1200" cap="none" spc="0" normalizeH="0" baseline="0" noProof="0" dirty="0" err="1">
                <a:ln>
                  <a:noFill/>
                </a:ln>
                <a:solidFill>
                  <a:srgbClr val="FFFFFF"/>
                </a:solidFill>
                <a:effectLst/>
                <a:uLnTx/>
                <a:uFillTx/>
                <a:latin typeface="Arial"/>
                <a:ea typeface="+mn-ea"/>
                <a:cs typeface="+mn-cs"/>
              </a:rPr>
              <a:t>Laso</a:t>
            </a:r>
            <a:r>
              <a:rPr kumimoji="0" lang="en-US" sz="1400" b="0" i="0" u="none" strike="noStrike" kern="1200" cap="none" spc="0" normalizeH="0" baseline="0" noProof="0" dirty="0">
                <a:ln>
                  <a:noFill/>
                </a:ln>
                <a:solidFill>
                  <a:srgbClr val="FFFFFF"/>
                </a:solidFill>
                <a:effectLst/>
                <a:uLnTx/>
                <a:uFillTx/>
                <a:latin typeface="Arial"/>
                <a:ea typeface="+mn-ea"/>
                <a:cs typeface="+mn-cs"/>
              </a:rPr>
              <a:t>." From </a:t>
            </a:r>
            <a:r>
              <a:rPr kumimoji="0" lang="en-US" sz="1400" b="0" i="1" u="none" strike="noStrike" kern="1200" cap="none" spc="0" normalizeH="0" baseline="0" noProof="0" dirty="0" err="1">
                <a:ln>
                  <a:noFill/>
                </a:ln>
                <a:solidFill>
                  <a:srgbClr val="FFFFFF"/>
                </a:solidFill>
                <a:effectLst/>
                <a:uLnTx/>
                <a:uFillTx/>
                <a:latin typeface="Arial"/>
                <a:ea typeface="+mn-ea"/>
                <a:cs typeface="+mn-cs"/>
              </a:rPr>
              <a:t>L’Illumination</a:t>
            </a:r>
            <a:r>
              <a:rPr kumimoji="0" lang="en-US" sz="1400" b="0" i="1" u="none" strike="noStrike" kern="1200" cap="none" spc="0" normalizeH="0" baseline="0" noProof="0" dirty="0">
                <a:ln>
                  <a:noFill/>
                </a:ln>
                <a:solidFill>
                  <a:srgbClr val="FFFFFF"/>
                </a:solidFill>
                <a:effectLst/>
                <a:uLnTx/>
                <a:uFillTx/>
                <a:latin typeface="Arial"/>
                <a:ea typeface="+mn-ea"/>
                <a:cs typeface="+mn-cs"/>
              </a:rPr>
              <a:t>, journal </a:t>
            </a:r>
            <a:r>
              <a:rPr kumimoji="0" lang="en-US" sz="1400" b="0" i="1" u="none" strike="noStrike" kern="1200" cap="none" spc="0" normalizeH="0" baseline="0" noProof="0" dirty="0" err="1">
                <a:ln>
                  <a:noFill/>
                </a:ln>
                <a:solidFill>
                  <a:srgbClr val="FFFFFF"/>
                </a:solidFill>
                <a:effectLst/>
                <a:uLnTx/>
                <a:uFillTx/>
                <a:latin typeface="Arial"/>
                <a:ea typeface="+mn-ea"/>
                <a:cs typeface="+mn-cs"/>
              </a:rPr>
              <a:t>universel</a:t>
            </a:r>
            <a:r>
              <a:rPr kumimoji="0" lang="en-US" sz="1400" b="0" i="1" u="none" strike="noStrike" kern="1200" cap="none" spc="0" normalizeH="0" baseline="0" noProof="0" dirty="0">
                <a:ln>
                  <a:noFill/>
                </a:ln>
                <a:solidFill>
                  <a:srgbClr val="FFFFFF"/>
                </a:solidFill>
                <a:effectLst/>
                <a:uLnTx/>
                <a:uFillTx/>
                <a:latin typeface="Arial"/>
                <a:ea typeface="+mn-ea"/>
                <a:cs typeface="+mn-cs"/>
              </a:rPr>
              <a:t> </a:t>
            </a:r>
            <a:r>
              <a:rPr kumimoji="0" lang="en-US" sz="1400" b="0" i="0" u="none" strike="noStrike" kern="1200" cap="none" spc="0" normalizeH="0" baseline="0" noProof="0" dirty="0">
                <a:ln>
                  <a:noFill/>
                </a:ln>
                <a:solidFill>
                  <a:srgbClr val="FFFFFF"/>
                </a:solidFill>
                <a:effectLst/>
                <a:uLnTx/>
                <a:uFillTx/>
                <a:latin typeface="Arial"/>
                <a:ea typeface="+mn-ea"/>
                <a:cs typeface="+mn-cs"/>
              </a:rPr>
              <a:t>(1855)</a:t>
            </a:r>
          </a:p>
        </p:txBody>
      </p:sp>
    </p:spTree>
    <p:extLst>
      <p:ext uri="{BB962C8B-B14F-4D97-AF65-F5344CB8AC3E}">
        <p14:creationId xmlns:p14="http://schemas.microsoft.com/office/powerpoint/2010/main" val="2076885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152400"/>
            <a:ext cx="8229600" cy="990600"/>
          </a:xfrm>
        </p:spPr>
        <p:txBody>
          <a:bodyPr/>
          <a:lstStyle/>
          <a:p>
            <a:pPr algn="l" eaLnBrk="1" hangingPunct="1"/>
            <a:r>
              <a:rPr lang="en-US" sz="1800" b="1">
                <a:latin typeface="Verdana" pitchFamily="34" charset="0"/>
                <a:ea typeface="Verdana" pitchFamily="34" charset="0"/>
                <a:cs typeface="Verdana" pitchFamily="34" charset="0"/>
              </a:rPr>
              <a:t>José María Velasco </a:t>
            </a:r>
            <a:r>
              <a:rPr lang="en-US" sz="1800">
                <a:latin typeface="Verdana" pitchFamily="34" charset="0"/>
                <a:ea typeface="Verdana" pitchFamily="34" charset="0"/>
                <a:cs typeface="Verdana" pitchFamily="34" charset="0"/>
              </a:rPr>
              <a:t>(Mexican,1840-1912)</a:t>
            </a:r>
            <a:r>
              <a:rPr lang="es-ES" sz="1800">
                <a:latin typeface="Verdana" pitchFamily="34" charset="0"/>
                <a:ea typeface="Verdana" pitchFamily="34" charset="0"/>
                <a:cs typeface="Verdana" pitchFamily="34" charset="0"/>
              </a:rPr>
              <a:t> </a:t>
            </a:r>
            <a:r>
              <a:rPr lang="es-ES" sz="1800" i="1">
                <a:latin typeface="Verdana" pitchFamily="34" charset="0"/>
                <a:ea typeface="Verdana" pitchFamily="34" charset="0"/>
                <a:cs typeface="Verdana" pitchFamily="34" charset="0"/>
              </a:rPr>
              <a:t>Self Portrait, </a:t>
            </a:r>
            <a:r>
              <a:rPr lang="es-ES" sz="1800">
                <a:latin typeface="Verdana" pitchFamily="34" charset="0"/>
                <a:ea typeface="Verdana" pitchFamily="34" charset="0"/>
                <a:cs typeface="Verdana" pitchFamily="34" charset="0"/>
              </a:rPr>
              <a:t>1894, oil on canvas, 22 x 16.5”, Museo Nacional de Arte de México</a:t>
            </a:r>
            <a:endParaRPr lang="en-US" sz="1800">
              <a:latin typeface="Verdana" pitchFamily="34" charset="0"/>
              <a:ea typeface="Verdana" pitchFamily="34" charset="0"/>
              <a:cs typeface="Verdana" pitchFamily="34" charset="0"/>
            </a:endParaRPr>
          </a:p>
        </p:txBody>
      </p:sp>
      <p:pic>
        <p:nvPicPr>
          <p:cNvPr id="26627" name="Picture 3" descr="Velasco_selfportrait_1894"/>
          <p:cNvPicPr>
            <a:picLocks noChangeAspect="1" noChangeArrowheads="1"/>
          </p:cNvPicPr>
          <p:nvPr/>
        </p:nvPicPr>
        <p:blipFill>
          <a:blip r:embed="rId2" cstate="print">
            <a:lum contrast="8000"/>
          </a:blip>
          <a:srcRect r="2345" b="1694"/>
          <a:stretch>
            <a:fillRect/>
          </a:stretch>
        </p:blipFill>
        <p:spPr bwMode="auto">
          <a:xfrm>
            <a:off x="4419600" y="1295400"/>
            <a:ext cx="3608388" cy="5029200"/>
          </a:xfrm>
          <a:prstGeom prst="rect">
            <a:avLst/>
          </a:prstGeom>
          <a:noFill/>
          <a:ln w="9525">
            <a:solidFill>
              <a:srgbClr val="969696"/>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l" eaLnBrk="1" hangingPunct="1"/>
            <a:r>
              <a:rPr lang="en-US" sz="1600" b="1" dirty="0">
                <a:latin typeface="Verdana" pitchFamily="34" charset="0"/>
              </a:rPr>
              <a:t>José </a:t>
            </a:r>
            <a:r>
              <a:rPr lang="en-US" sz="1600" b="1" dirty="0" err="1">
                <a:latin typeface="Verdana" pitchFamily="34" charset="0"/>
              </a:rPr>
              <a:t>María</a:t>
            </a:r>
            <a:r>
              <a:rPr lang="en-US" sz="1600" b="1" dirty="0">
                <a:latin typeface="Verdana" pitchFamily="34" charset="0"/>
              </a:rPr>
              <a:t> Velasco</a:t>
            </a:r>
            <a:r>
              <a:rPr lang="en-US" sz="1600" dirty="0">
                <a:latin typeface="Verdana" pitchFamily="34" charset="0"/>
              </a:rPr>
              <a:t>, </a:t>
            </a:r>
            <a:r>
              <a:rPr lang="en-US" sz="1600" i="1" dirty="0" err="1">
                <a:latin typeface="Verdana" pitchFamily="34" charset="0"/>
              </a:rPr>
              <a:t>Templo</a:t>
            </a:r>
            <a:r>
              <a:rPr lang="en-US" sz="1600" i="1" dirty="0">
                <a:latin typeface="Verdana" pitchFamily="34" charset="0"/>
              </a:rPr>
              <a:t> de San Bernardo</a:t>
            </a:r>
            <a:r>
              <a:rPr lang="en-US" sz="1600" dirty="0">
                <a:latin typeface="Verdana" pitchFamily="34" charset="0"/>
              </a:rPr>
              <a:t> (</a:t>
            </a:r>
            <a:r>
              <a:rPr lang="en-US" sz="1600" i="1" dirty="0">
                <a:latin typeface="Verdana" pitchFamily="34" charset="0"/>
              </a:rPr>
              <a:t>San Bernardo Church</a:t>
            </a:r>
            <a:r>
              <a:rPr lang="en-US" sz="1600" dirty="0">
                <a:latin typeface="Verdana" pitchFamily="34" charset="0"/>
              </a:rPr>
              <a:t>), 1861, oil on paper mounted on canvas, 13 X 17 ½ inches</a:t>
            </a:r>
          </a:p>
        </p:txBody>
      </p:sp>
      <p:sp>
        <p:nvSpPr>
          <p:cNvPr id="27651" name="Rectangle 3"/>
          <p:cNvSpPr>
            <a:spLocks noGrp="1" noChangeArrowheads="1"/>
          </p:cNvSpPr>
          <p:nvPr>
            <p:ph idx="1"/>
          </p:nvPr>
        </p:nvSpPr>
        <p:spPr>
          <a:xfrm>
            <a:off x="228600" y="5334001"/>
            <a:ext cx="11201400" cy="1249363"/>
          </a:xfrm>
        </p:spPr>
        <p:txBody>
          <a:bodyPr/>
          <a:lstStyle/>
          <a:p>
            <a:pPr eaLnBrk="1" hangingPunct="1">
              <a:buFontTx/>
              <a:buNone/>
            </a:pPr>
            <a:r>
              <a:rPr lang="en-US" sz="1600" dirty="0">
                <a:latin typeface="Verdana" pitchFamily="34" charset="0"/>
              </a:rPr>
              <a:t>	A study Velasco did as a student at the Academy San Carlos in Mexico City. It shows the destruction of  a church to create city boulevards. Modernization of Mexico is documented in Velasco’s oeuvre with obvious ambiguity.</a:t>
            </a:r>
          </a:p>
        </p:txBody>
      </p:sp>
      <p:pic>
        <p:nvPicPr>
          <p:cNvPr id="27652" name="Picture 4" descr="p_img03sam"/>
          <p:cNvPicPr>
            <a:picLocks noChangeAspect="1" noChangeArrowheads="1"/>
          </p:cNvPicPr>
          <p:nvPr/>
        </p:nvPicPr>
        <p:blipFill>
          <a:blip r:embed="rId2" cstate="print"/>
          <a:srcRect/>
          <a:stretch>
            <a:fillRect/>
          </a:stretch>
        </p:blipFill>
        <p:spPr bwMode="auto">
          <a:xfrm>
            <a:off x="3429000" y="1371600"/>
            <a:ext cx="4953000" cy="3594100"/>
          </a:xfrm>
          <a:prstGeom prst="rect">
            <a:avLst/>
          </a:prstGeom>
          <a:noFill/>
          <a:ln w="9525">
            <a:solidFill>
              <a:srgbClr val="969696"/>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0"/>
            <a:ext cx="11430000" cy="1981200"/>
          </a:xfrm>
        </p:spPr>
        <p:txBody>
          <a:bodyPr/>
          <a:lstStyle/>
          <a:p>
            <a:pPr algn="l" eaLnBrk="1" hangingPunct="1"/>
            <a:r>
              <a:rPr lang="en-US" sz="1800" dirty="0">
                <a:latin typeface="Verdana" pitchFamily="34" charset="0"/>
                <a:ea typeface="Verdana" pitchFamily="34" charset="0"/>
                <a:cs typeface="Verdana" pitchFamily="34" charset="0"/>
              </a:rPr>
              <a:t>(right) </a:t>
            </a:r>
            <a:r>
              <a:rPr lang="en-US" sz="1800" b="1" dirty="0">
                <a:latin typeface="Verdana" pitchFamily="34" charset="0"/>
                <a:ea typeface="Verdana" pitchFamily="34" charset="0"/>
                <a:cs typeface="Verdana" pitchFamily="34" charset="0"/>
              </a:rPr>
              <a:t>Eugenio </a:t>
            </a:r>
            <a:r>
              <a:rPr lang="en-US" sz="1800" b="1" dirty="0" err="1">
                <a:latin typeface="Verdana" pitchFamily="34" charset="0"/>
                <a:ea typeface="Verdana" pitchFamily="34" charset="0"/>
                <a:cs typeface="Verdana" pitchFamily="34" charset="0"/>
              </a:rPr>
              <a:t>Landesio</a:t>
            </a:r>
            <a:r>
              <a:rPr lang="en-US" sz="1800" b="1" dirty="0">
                <a:latin typeface="Verdana" pitchFamily="34" charset="0"/>
                <a:ea typeface="Verdana" pitchFamily="34" charset="0"/>
                <a:cs typeface="Verdana" pitchFamily="34" charset="0"/>
              </a:rPr>
              <a:t> </a:t>
            </a:r>
            <a:r>
              <a:rPr lang="en-US" sz="1800" dirty="0">
                <a:latin typeface="Verdana" pitchFamily="34" charset="0"/>
                <a:ea typeface="Verdana" pitchFamily="34" charset="0"/>
                <a:cs typeface="Verdana" pitchFamily="34" charset="0"/>
              </a:rPr>
              <a:t>(Italian active in Mexico City), </a:t>
            </a:r>
            <a:r>
              <a:rPr lang="en-US" sz="1800" i="1" dirty="0">
                <a:latin typeface="Verdana" pitchFamily="34" charset="0"/>
                <a:ea typeface="Verdana" pitchFamily="34" charset="0"/>
                <a:cs typeface="Verdana" pitchFamily="34" charset="0"/>
              </a:rPr>
              <a:t>The Valley of Mexico</a:t>
            </a:r>
            <a:r>
              <a:rPr lang="en-US" sz="1800" b="1" dirty="0">
                <a:latin typeface="Verdana" pitchFamily="34" charset="0"/>
                <a:ea typeface="Verdana" pitchFamily="34" charset="0"/>
                <a:cs typeface="Verdana" pitchFamily="34" charset="0"/>
              </a:rPr>
              <a:t>, </a:t>
            </a:r>
            <a:r>
              <a:rPr lang="en-US" sz="1800" dirty="0" err="1">
                <a:latin typeface="Verdana" pitchFamily="34" charset="0"/>
                <a:ea typeface="Verdana" pitchFamily="34" charset="0"/>
                <a:cs typeface="Verdana" pitchFamily="34" charset="0"/>
              </a:rPr>
              <a:t>n.d.</a:t>
            </a:r>
            <a:r>
              <a:rPr lang="en-US" sz="1800" dirty="0">
                <a:latin typeface="Verdana" pitchFamily="34" charset="0"/>
                <a:ea typeface="Verdana" pitchFamily="34" charset="0"/>
                <a:cs typeface="Verdana" pitchFamily="34" charset="0"/>
              </a:rPr>
              <a:t>, oil on canvas, </a:t>
            </a:r>
            <a:r>
              <a:rPr lang="en-US" sz="1800" dirty="0" err="1">
                <a:latin typeface="Verdana" pitchFamily="34" charset="0"/>
                <a:ea typeface="Verdana" pitchFamily="34" charset="0"/>
                <a:cs typeface="Verdana" pitchFamily="34" charset="0"/>
              </a:rPr>
              <a:t>Museo</a:t>
            </a:r>
            <a:r>
              <a:rPr lang="en-US" sz="1800" dirty="0">
                <a:latin typeface="Verdana" pitchFamily="34" charset="0"/>
                <a:ea typeface="Verdana" pitchFamily="34" charset="0"/>
                <a:cs typeface="Verdana" pitchFamily="34" charset="0"/>
              </a:rPr>
              <a:t> Nacional de Arte, Mexico City. Velasco’s teacher at the Academy of San Carlos painting is in the 17</a:t>
            </a:r>
            <a:r>
              <a:rPr lang="en-US" sz="1800" baseline="30000" dirty="0">
                <a:latin typeface="Verdana" pitchFamily="34" charset="0"/>
                <a:ea typeface="Verdana" pitchFamily="34" charset="0"/>
                <a:cs typeface="Verdana" pitchFamily="34" charset="0"/>
              </a:rPr>
              <a:t>th</a:t>
            </a:r>
            <a:r>
              <a:rPr lang="en-US" sz="1800" dirty="0">
                <a:latin typeface="Verdana" pitchFamily="34" charset="0"/>
                <a:ea typeface="Verdana" pitchFamily="34" charset="0"/>
                <a:cs typeface="Verdana" pitchFamily="34" charset="0"/>
              </a:rPr>
              <a:t> century tradition of Claude Lorraine</a:t>
            </a:r>
            <a:br>
              <a:rPr lang="en-US" sz="1800" dirty="0">
                <a:latin typeface="Verdana" pitchFamily="34" charset="0"/>
                <a:ea typeface="Verdana" pitchFamily="34" charset="0"/>
                <a:cs typeface="Verdana" pitchFamily="34" charset="0"/>
              </a:rPr>
            </a:br>
            <a:r>
              <a:rPr lang="en-US" sz="1800" dirty="0">
                <a:latin typeface="Verdana" pitchFamily="34" charset="0"/>
                <a:ea typeface="Verdana" pitchFamily="34" charset="0"/>
                <a:cs typeface="Verdana" pitchFamily="34" charset="0"/>
              </a:rPr>
              <a:t>(left) </a:t>
            </a:r>
            <a:r>
              <a:rPr lang="en-US" sz="1800" b="1" dirty="0">
                <a:latin typeface="Verdana" pitchFamily="34" charset="0"/>
                <a:ea typeface="Verdana" pitchFamily="34" charset="0"/>
                <a:cs typeface="Verdana" pitchFamily="34" charset="0"/>
              </a:rPr>
              <a:t>Claude Lorraine</a:t>
            </a:r>
            <a:r>
              <a:rPr lang="en-US" sz="1800" dirty="0">
                <a:latin typeface="Verdana" pitchFamily="34" charset="0"/>
                <a:ea typeface="Verdana" pitchFamily="34" charset="0"/>
                <a:cs typeface="Verdana" pitchFamily="34" charset="0"/>
              </a:rPr>
              <a:t> (French, 1604-1682), </a:t>
            </a:r>
            <a:r>
              <a:rPr lang="en-US" sz="1800" i="1" dirty="0">
                <a:latin typeface="Verdana" pitchFamily="34" charset="0"/>
                <a:ea typeface="Verdana" pitchFamily="34" charset="0"/>
                <a:cs typeface="Verdana" pitchFamily="34" charset="0"/>
              </a:rPr>
              <a:t>Pastoral Landscape</a:t>
            </a:r>
            <a:r>
              <a:rPr lang="en-US" sz="1800" dirty="0">
                <a:latin typeface="Verdana" pitchFamily="34" charset="0"/>
                <a:ea typeface="Verdana" pitchFamily="34" charset="0"/>
                <a:cs typeface="Verdana" pitchFamily="34" charset="0"/>
              </a:rPr>
              <a:t> 1638</a:t>
            </a:r>
          </a:p>
        </p:txBody>
      </p:sp>
      <p:pic>
        <p:nvPicPr>
          <p:cNvPr id="28675" name="Picture 4" descr="Pastoral%20Landscape-Lorraine"/>
          <p:cNvPicPr>
            <a:picLocks noChangeAspect="1" noChangeArrowheads="1"/>
          </p:cNvPicPr>
          <p:nvPr/>
        </p:nvPicPr>
        <p:blipFill>
          <a:blip r:embed="rId2" cstate="print">
            <a:lum bright="-4000" contrast="-8000"/>
          </a:blip>
          <a:srcRect r="1666"/>
          <a:stretch>
            <a:fillRect/>
          </a:stretch>
        </p:blipFill>
        <p:spPr bwMode="auto">
          <a:xfrm>
            <a:off x="990599" y="2438400"/>
            <a:ext cx="3905315" cy="2648744"/>
          </a:xfrm>
          <a:prstGeom prst="rect">
            <a:avLst/>
          </a:prstGeom>
          <a:noFill/>
          <a:ln w="9525">
            <a:solidFill>
              <a:srgbClr val="969696"/>
            </a:solidFill>
            <a:miter lim="800000"/>
            <a:headEnd/>
            <a:tailEnd/>
          </a:ln>
        </p:spPr>
      </p:pic>
      <p:pic>
        <p:nvPicPr>
          <p:cNvPr id="28676" name="Picture 2" descr="http://upload.wikimedia.org/wikipedia/commons/8/82/Eugenio_Landesio_-_The_Valley_of_Mexico_Seen_from_the_Tenayo_Hill_-_Google_Art_Project.jpg"/>
          <p:cNvPicPr>
            <a:picLocks noChangeAspect="1" noChangeArrowheads="1"/>
          </p:cNvPicPr>
          <p:nvPr/>
        </p:nvPicPr>
        <p:blipFill>
          <a:blip r:embed="rId3" cstate="print"/>
          <a:srcRect/>
          <a:stretch>
            <a:fillRect/>
          </a:stretch>
        </p:blipFill>
        <p:spPr bwMode="auto">
          <a:xfrm>
            <a:off x="5257801" y="2133600"/>
            <a:ext cx="6254919" cy="4191000"/>
          </a:xfrm>
          <a:prstGeom prst="rect">
            <a:avLst/>
          </a:prstGeom>
          <a:noFill/>
          <a:ln w="9525">
            <a:solidFill>
              <a:schemeClr val="tx1"/>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0"/>
            <a:ext cx="11658600" cy="1219200"/>
          </a:xfrm>
        </p:spPr>
        <p:txBody>
          <a:bodyPr/>
          <a:lstStyle/>
          <a:p>
            <a:pPr algn="l"/>
            <a:r>
              <a:rPr lang="en-US" sz="1600" b="1" dirty="0">
                <a:latin typeface="Verdana" pitchFamily="34" charset="0"/>
                <a:ea typeface="Verdana" pitchFamily="34" charset="0"/>
                <a:cs typeface="Verdana" pitchFamily="34" charset="0"/>
              </a:rPr>
              <a:t>José </a:t>
            </a:r>
            <a:r>
              <a:rPr lang="en-US" sz="1600" b="1" dirty="0" err="1">
                <a:latin typeface="Verdana" pitchFamily="34" charset="0"/>
                <a:ea typeface="Verdana" pitchFamily="34" charset="0"/>
                <a:cs typeface="Verdana" pitchFamily="34" charset="0"/>
              </a:rPr>
              <a:t>María</a:t>
            </a:r>
            <a:r>
              <a:rPr lang="en-US" sz="1600" b="1" dirty="0">
                <a:latin typeface="Verdana" pitchFamily="34" charset="0"/>
                <a:ea typeface="Verdana" pitchFamily="34" charset="0"/>
                <a:cs typeface="Verdana" pitchFamily="34" charset="0"/>
              </a:rPr>
              <a:t> Velasco</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View of the Valley of Mexico from the Hill of Santa Isabel</a:t>
            </a:r>
            <a:r>
              <a:rPr lang="en-US" sz="1600" dirty="0">
                <a:latin typeface="Verdana" pitchFamily="34" charset="0"/>
                <a:ea typeface="Verdana" pitchFamily="34" charset="0"/>
                <a:cs typeface="Verdana" pitchFamily="34" charset="0"/>
              </a:rPr>
              <a:t>, 1877, oil on canvas, 90 inches across, </a:t>
            </a:r>
            <a:r>
              <a:rPr lang="en-US" sz="1600" dirty="0" err="1">
                <a:latin typeface="Verdana" pitchFamily="34" charset="0"/>
                <a:ea typeface="Verdana" pitchFamily="34" charset="0"/>
                <a:cs typeface="Verdana" pitchFamily="34" charset="0"/>
              </a:rPr>
              <a:t>Museo</a:t>
            </a:r>
            <a:r>
              <a:rPr lang="en-US" sz="1600" dirty="0">
                <a:latin typeface="Verdana" pitchFamily="34" charset="0"/>
                <a:ea typeface="Verdana" pitchFamily="34" charset="0"/>
                <a:cs typeface="Verdana" pitchFamily="34" charset="0"/>
              </a:rPr>
              <a:t> Nacional de Arte, Mexico City.  Velasco’s most famous painting. Compare with </a:t>
            </a:r>
            <a:r>
              <a:rPr lang="es-ES" sz="1600" dirty="0">
                <a:latin typeface="Verdana" pitchFamily="34" charset="0"/>
                <a:ea typeface="Verdana" pitchFamily="34" charset="0"/>
                <a:cs typeface="Verdana" pitchFamily="34" charset="0"/>
              </a:rPr>
              <a:t>Eugenio </a:t>
            </a:r>
            <a:r>
              <a:rPr lang="es-ES" sz="1600" dirty="0" err="1">
                <a:latin typeface="Verdana" pitchFamily="34" charset="0"/>
                <a:ea typeface="Verdana" pitchFamily="34" charset="0"/>
                <a:cs typeface="Verdana" pitchFamily="34" charset="0"/>
              </a:rPr>
              <a:t>Landesio</a:t>
            </a:r>
            <a:r>
              <a:rPr lang="es-ES" sz="1600"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The</a:t>
            </a:r>
            <a:r>
              <a:rPr lang="es-ES" sz="1600" i="1" dirty="0">
                <a:latin typeface="Verdana" pitchFamily="34" charset="0"/>
                <a:ea typeface="Verdana" pitchFamily="34" charset="0"/>
                <a:cs typeface="Verdana" pitchFamily="34" charset="0"/>
              </a:rPr>
              <a:t> Valley of </a:t>
            </a:r>
            <a:r>
              <a:rPr lang="es-ES" sz="1600" i="1" dirty="0" err="1">
                <a:latin typeface="Verdana" pitchFamily="34" charset="0"/>
                <a:ea typeface="Verdana" pitchFamily="34" charset="0"/>
                <a:cs typeface="Verdana" pitchFamily="34" charset="0"/>
              </a:rPr>
              <a:t>Mexico</a:t>
            </a:r>
            <a:r>
              <a:rPr lang="es-ES" sz="1600" i="1" dirty="0">
                <a:latin typeface="Verdana" pitchFamily="34" charset="0"/>
                <a:ea typeface="Verdana" pitchFamily="34" charset="0"/>
                <a:cs typeface="Verdana" pitchFamily="34" charset="0"/>
              </a:rPr>
              <a:t>. </a:t>
            </a:r>
            <a:r>
              <a:rPr lang="es-ES" sz="1600" dirty="0">
                <a:latin typeface="Verdana" pitchFamily="34" charset="0"/>
                <a:ea typeface="Verdana" pitchFamily="34" charset="0"/>
                <a:cs typeface="Verdana" pitchFamily="34" charset="0"/>
              </a:rPr>
              <a:t>Note </a:t>
            </a:r>
            <a:r>
              <a:rPr lang="es-ES" sz="1600" i="1" dirty="0">
                <a:latin typeface="Verdana" pitchFamily="34" charset="0"/>
                <a:ea typeface="Verdana" pitchFamily="34" charset="0"/>
                <a:cs typeface="Verdana" pitchFamily="34" charset="0"/>
              </a:rPr>
              <a:t>“wild and </a:t>
            </a:r>
            <a:r>
              <a:rPr lang="es-ES" sz="1600" i="1" dirty="0" err="1">
                <a:latin typeface="Verdana" pitchFamily="34" charset="0"/>
                <a:ea typeface="Verdana" pitchFamily="34" charset="0"/>
                <a:cs typeface="Verdana" pitchFamily="34" charset="0"/>
              </a:rPr>
              <a:t>rugged</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features</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which</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resist</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the</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smoothing</a:t>
            </a:r>
            <a:r>
              <a:rPr lang="es-ES" sz="1600" i="1" dirty="0">
                <a:latin typeface="Verdana" pitchFamily="34" charset="0"/>
                <a:ea typeface="Verdana" pitchFamily="34" charset="0"/>
                <a:cs typeface="Verdana" pitchFamily="34" charset="0"/>
              </a:rPr>
              <a:t> and </a:t>
            </a:r>
            <a:r>
              <a:rPr lang="es-ES" sz="1600" i="1" dirty="0" err="1">
                <a:latin typeface="Verdana" pitchFamily="34" charset="0"/>
                <a:ea typeface="Verdana" pitchFamily="34" charset="0"/>
                <a:cs typeface="Verdana" pitchFamily="34" charset="0"/>
              </a:rPr>
              <a:t>unifying</a:t>
            </a:r>
            <a:r>
              <a:rPr lang="es-ES" sz="1600" i="1" dirty="0">
                <a:latin typeface="Verdana" pitchFamily="34" charset="0"/>
                <a:ea typeface="Verdana" pitchFamily="34" charset="0"/>
                <a:cs typeface="Verdana" pitchFamily="34" charset="0"/>
              </a:rPr>
              <a:t> </a:t>
            </a:r>
            <a:r>
              <a:rPr lang="es-ES" sz="1600" i="1" dirty="0" err="1">
                <a:latin typeface="Verdana" pitchFamily="34" charset="0"/>
                <a:ea typeface="Verdana" pitchFamily="34" charset="0"/>
                <a:cs typeface="Verdana" pitchFamily="34" charset="0"/>
              </a:rPr>
              <a:t>eye</a:t>
            </a:r>
            <a:r>
              <a:rPr lang="es-ES" sz="1600" i="1" dirty="0">
                <a:latin typeface="Verdana" pitchFamily="34" charset="0"/>
                <a:ea typeface="Verdana" pitchFamily="34" charset="0"/>
                <a:cs typeface="Verdana" pitchFamily="34" charset="0"/>
              </a:rPr>
              <a:t>” </a:t>
            </a:r>
            <a:r>
              <a:rPr lang="es-ES" sz="1600" dirty="0">
                <a:latin typeface="Verdana" pitchFamily="34" charset="0"/>
                <a:ea typeface="Verdana" pitchFamily="34" charset="0"/>
                <a:cs typeface="Verdana" pitchFamily="34" charset="0"/>
              </a:rPr>
              <a:t>(</a:t>
            </a:r>
            <a:r>
              <a:rPr lang="es-ES" sz="1600" dirty="0" err="1">
                <a:latin typeface="Verdana" pitchFamily="34" charset="0"/>
                <a:ea typeface="Verdana" pitchFamily="34" charset="0"/>
                <a:cs typeface="Verdana" pitchFamily="34" charset="0"/>
              </a:rPr>
              <a:t>Ades</a:t>
            </a:r>
            <a:r>
              <a:rPr lang="es-ES" sz="1600" dirty="0">
                <a:latin typeface="Verdana" pitchFamily="34" charset="0"/>
                <a:ea typeface="Verdana" pitchFamily="34" charset="0"/>
                <a:cs typeface="Verdana" pitchFamily="34" charset="0"/>
              </a:rPr>
              <a:t>)</a:t>
            </a:r>
            <a:endParaRPr lang="en-US" sz="1600" dirty="0">
              <a:latin typeface="Verdana" pitchFamily="34" charset="0"/>
              <a:ea typeface="Verdana" pitchFamily="34" charset="0"/>
              <a:cs typeface="Verdana" pitchFamily="34" charset="0"/>
            </a:endParaRPr>
          </a:p>
        </p:txBody>
      </p:sp>
      <p:pic>
        <p:nvPicPr>
          <p:cNvPr id="30723" name="Picture 2" descr="http://classconnection.s3.amazonaws.com/208/flashcards/1234208/jpg/picture51330091496000.jpg"/>
          <p:cNvPicPr>
            <a:picLocks noChangeAspect="1" noChangeArrowheads="1"/>
          </p:cNvPicPr>
          <p:nvPr/>
        </p:nvPicPr>
        <p:blipFill>
          <a:blip r:embed="rId2" cstate="print"/>
          <a:srcRect/>
          <a:stretch>
            <a:fillRect/>
          </a:stretch>
        </p:blipFill>
        <p:spPr bwMode="auto">
          <a:xfrm>
            <a:off x="2286000" y="1371600"/>
            <a:ext cx="7543800" cy="5289550"/>
          </a:xfrm>
          <a:prstGeom prst="rect">
            <a:avLst/>
          </a:prstGeom>
          <a:noFill/>
          <a:ln w="9525">
            <a:solidFill>
              <a:schemeClr val="tx1"/>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086600" y="457200"/>
            <a:ext cx="3352800" cy="5715000"/>
          </a:xfrm>
        </p:spPr>
        <p:txBody>
          <a:bodyPr/>
          <a:lstStyle/>
          <a:p>
            <a:pPr algn="l" eaLnBrk="1" hangingPunct="1"/>
            <a:r>
              <a:rPr lang="en-US" sz="1600" b="1">
                <a:latin typeface="Verdana" pitchFamily="34" charset="0"/>
                <a:ea typeface="Verdana" pitchFamily="34" charset="0"/>
                <a:cs typeface="Verdana" pitchFamily="34" charset="0"/>
              </a:rPr>
              <a:t>The Americas in 1810</a:t>
            </a:r>
            <a:br>
              <a:rPr lang="en-US" sz="1600">
                <a:latin typeface="Verdana" pitchFamily="34" charset="0"/>
                <a:ea typeface="Verdana" pitchFamily="34" charset="0"/>
                <a:cs typeface="Verdana" pitchFamily="34" charset="0"/>
              </a:rPr>
            </a:br>
            <a:br>
              <a:rPr lang="en-US" sz="1600">
                <a:latin typeface="Verdana" pitchFamily="34" charset="0"/>
                <a:ea typeface="Verdana" pitchFamily="34" charset="0"/>
                <a:cs typeface="Verdana" pitchFamily="34" charset="0"/>
              </a:rPr>
            </a:br>
            <a:r>
              <a:rPr lang="en-US" sz="1600">
                <a:latin typeface="Verdana" pitchFamily="34" charset="0"/>
                <a:ea typeface="Verdana" pitchFamily="34" charset="0"/>
                <a:cs typeface="Verdana" pitchFamily="34" charset="0"/>
              </a:rPr>
              <a:t>United States’ 1776 war of independence resonated throughout the Americas. Napoleon’s occupation of Spain in 1808 triggered independence movements in Spanish America. In 1810,  when Spanish resistance to Napoleon was about to collapse completely, Creole Americans in Mexico, Venezuela, New Granada*, Argentina, and Chile launched independence movements.</a:t>
            </a:r>
            <a:br>
              <a:rPr lang="en-US" sz="1600">
                <a:latin typeface="Verdana" pitchFamily="34" charset="0"/>
                <a:ea typeface="Verdana" pitchFamily="34" charset="0"/>
                <a:cs typeface="Verdana" pitchFamily="34" charset="0"/>
              </a:rPr>
            </a:br>
            <a:br>
              <a:rPr lang="en-US" sz="1600">
                <a:latin typeface="Verdana" pitchFamily="34" charset="0"/>
                <a:ea typeface="Verdana" pitchFamily="34" charset="0"/>
                <a:cs typeface="Verdana" pitchFamily="34" charset="0"/>
              </a:rPr>
            </a:br>
            <a:r>
              <a:rPr lang="en-US" sz="1600">
                <a:latin typeface="Verdana" pitchFamily="34" charset="0"/>
                <a:ea typeface="Verdana" pitchFamily="34" charset="0"/>
                <a:cs typeface="Verdana" pitchFamily="34" charset="0"/>
              </a:rPr>
              <a:t>*Viceroyalty of new Granada (1718-1819) included Colombia, Ecuador, Panama, Venezuela,Guyana, and parts of northwestern Brazil, northern Peru, Costa Rica and Nicaragua.</a:t>
            </a:r>
            <a:br>
              <a:rPr lang="en-US" sz="1600">
                <a:latin typeface="Verdana" pitchFamily="34" charset="0"/>
                <a:ea typeface="Verdana" pitchFamily="34" charset="0"/>
                <a:cs typeface="Verdana" pitchFamily="34" charset="0"/>
              </a:rPr>
            </a:br>
            <a:br>
              <a:rPr lang="en-US" sz="1600">
                <a:latin typeface="Verdana" pitchFamily="34" charset="0"/>
                <a:ea typeface="Verdana" pitchFamily="34" charset="0"/>
                <a:cs typeface="Verdana" pitchFamily="34" charset="0"/>
              </a:rPr>
            </a:br>
            <a:endParaRPr lang="en-US" sz="1600">
              <a:latin typeface="Verdana" pitchFamily="34" charset="0"/>
              <a:ea typeface="Verdana" pitchFamily="34" charset="0"/>
              <a:cs typeface="Verdana" pitchFamily="34" charset="0"/>
            </a:endParaRPr>
          </a:p>
        </p:txBody>
      </p:sp>
      <p:pic>
        <p:nvPicPr>
          <p:cNvPr id="5123" name="Picture 2" descr="http://upload.wikimedia.org/wikipedia/commons/d/da/America1810.png"/>
          <p:cNvPicPr>
            <a:picLocks noChangeAspect="1" noChangeArrowheads="1"/>
          </p:cNvPicPr>
          <p:nvPr/>
        </p:nvPicPr>
        <p:blipFill>
          <a:blip r:embed="rId2" cstate="print"/>
          <a:srcRect/>
          <a:stretch>
            <a:fillRect/>
          </a:stretch>
        </p:blipFill>
        <p:spPr bwMode="auto">
          <a:xfrm>
            <a:off x="1585914" y="39688"/>
            <a:ext cx="5348287" cy="674211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14400" y="304801"/>
            <a:ext cx="10591800" cy="1020763"/>
          </a:xfrm>
        </p:spPr>
        <p:txBody>
          <a:bodyPr/>
          <a:lstStyle/>
          <a:p>
            <a:pPr algn="l" eaLnBrk="1" hangingPunct="1"/>
            <a:r>
              <a:rPr lang="en-US" sz="1600" b="1" dirty="0">
                <a:latin typeface="Verdana" pitchFamily="34" charset="0"/>
                <a:ea typeface="Verdana" pitchFamily="34" charset="0"/>
                <a:cs typeface="Verdana" pitchFamily="34" charset="0"/>
              </a:rPr>
              <a:t>Velasco</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Metlac Ravine, Viewed from Near the Station in Fortin</a:t>
            </a:r>
            <a:r>
              <a:rPr lang="en-US" sz="1600" dirty="0">
                <a:latin typeface="Verdana" pitchFamily="34" charset="0"/>
                <a:ea typeface="Verdana" pitchFamily="34" charset="0"/>
                <a:cs typeface="Verdana" pitchFamily="34" charset="0"/>
              </a:rPr>
              <a:t>, 1897, o/c, 41” h</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(right) anonymous photograph of Metlac ravine, 1910</a:t>
            </a:r>
            <a:br>
              <a:rPr lang="en-US" sz="1600" dirty="0">
                <a:latin typeface="Verdana" pitchFamily="34" charset="0"/>
                <a:ea typeface="Verdana" pitchFamily="34" charset="0"/>
                <a:cs typeface="Verdana" pitchFamily="34" charset="0"/>
              </a:rPr>
            </a:br>
            <a:endParaRPr lang="en-US" sz="1600" b="1" dirty="0">
              <a:latin typeface="Verdana" pitchFamily="34" charset="0"/>
              <a:ea typeface="Verdana" pitchFamily="34" charset="0"/>
              <a:cs typeface="Verdana" pitchFamily="34" charset="0"/>
            </a:endParaRPr>
          </a:p>
        </p:txBody>
      </p:sp>
      <p:pic>
        <p:nvPicPr>
          <p:cNvPr id="31747" name="Picture 3" descr="Velasco_Bridge_at_Metlac_1881"/>
          <p:cNvPicPr>
            <a:picLocks noChangeAspect="1" noChangeArrowheads="1"/>
          </p:cNvPicPr>
          <p:nvPr/>
        </p:nvPicPr>
        <p:blipFill>
          <a:blip r:embed="rId2" cstate="print"/>
          <a:srcRect/>
          <a:stretch>
            <a:fillRect/>
          </a:stretch>
        </p:blipFill>
        <p:spPr bwMode="auto">
          <a:xfrm>
            <a:off x="1066800" y="1297261"/>
            <a:ext cx="6503824" cy="4253661"/>
          </a:xfrm>
          <a:prstGeom prst="rect">
            <a:avLst/>
          </a:prstGeom>
          <a:noFill/>
          <a:ln w="9525">
            <a:solidFill>
              <a:schemeClr val="tx1"/>
            </a:solidFill>
            <a:miter lim="800000"/>
            <a:headEnd/>
            <a:tailEnd/>
          </a:ln>
        </p:spPr>
      </p:pic>
      <p:pic>
        <p:nvPicPr>
          <p:cNvPr id="31748" name="Picture 4" descr="27"/>
          <p:cNvPicPr>
            <a:picLocks noChangeAspect="1" noChangeArrowheads="1"/>
          </p:cNvPicPr>
          <p:nvPr/>
        </p:nvPicPr>
        <p:blipFill>
          <a:blip r:embed="rId3" cstate="print"/>
          <a:srcRect/>
          <a:stretch>
            <a:fillRect/>
          </a:stretch>
        </p:blipFill>
        <p:spPr bwMode="auto">
          <a:xfrm>
            <a:off x="8153400" y="2819400"/>
            <a:ext cx="2876550" cy="2333625"/>
          </a:xfrm>
          <a:prstGeom prst="rect">
            <a:avLst/>
          </a:prstGeom>
          <a:noFill/>
          <a:ln w="9525">
            <a:noFill/>
            <a:miter lim="800000"/>
            <a:headEnd/>
            <a:tailEnd/>
          </a:ln>
        </p:spPr>
      </p:pic>
      <p:sp>
        <p:nvSpPr>
          <p:cNvPr id="31749" name="Rectangle 4"/>
          <p:cNvSpPr>
            <a:spLocks noChangeArrowheads="1"/>
          </p:cNvSpPr>
          <p:nvPr/>
        </p:nvSpPr>
        <p:spPr bwMode="auto">
          <a:xfrm>
            <a:off x="3276601" y="5867400"/>
            <a:ext cx="3349625"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FFFFFF"/>
                </a:solidFill>
                <a:latin typeface="Verdana" pitchFamily="34" charset="0"/>
                <a:ea typeface="Verdana" pitchFamily="34" charset="0"/>
                <a:cs typeface="Verdana" pitchFamily="34" charset="0"/>
              </a:rPr>
              <a:t>Modernization of Mexico</a:t>
            </a:r>
            <a:endParaRPr lang="en-US">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11274480" cy="1981200"/>
          </a:xfrm>
        </p:spPr>
        <p:txBody>
          <a:bodyPr/>
          <a:lstStyle/>
          <a:p>
            <a:pPr algn="l" eaLnBrk="1" hangingPunct="1"/>
            <a:r>
              <a:rPr lang="en-US" sz="1600" b="1" dirty="0">
                <a:latin typeface="Verdana" pitchFamily="34" charset="0"/>
                <a:ea typeface="Verdana" pitchFamily="34" charset="0"/>
                <a:cs typeface="Verdana" pitchFamily="34" charset="0"/>
              </a:rPr>
              <a:t>José Maria Velasco</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Valley of Mexico from the Hill of Santa Isabel</a:t>
            </a:r>
            <a:r>
              <a:rPr lang="en-US" sz="1600" dirty="0">
                <a:latin typeface="Verdana" pitchFamily="34" charset="0"/>
                <a:ea typeface="Verdana" pitchFamily="34" charset="0"/>
                <a:cs typeface="Verdana" pitchFamily="34" charset="0"/>
              </a:rPr>
              <a:t>, 1877, o/c, 5’3”x7’6” – site of Mexico City, and the Teotihuacan, Toltec and Aztec civilizations</a:t>
            </a: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(right) </a:t>
            </a:r>
            <a:r>
              <a:rPr lang="en-US" sz="1600" b="1" dirty="0">
                <a:latin typeface="Verdana" pitchFamily="34" charset="0"/>
                <a:ea typeface="Verdana" pitchFamily="34" charset="0"/>
                <a:cs typeface="Verdana" pitchFamily="34" charset="0"/>
              </a:rPr>
              <a:t>Thomas Cole</a:t>
            </a:r>
            <a:r>
              <a:rPr lang="en-US" sz="1600" dirty="0">
                <a:latin typeface="Verdana" pitchFamily="34" charset="0"/>
                <a:ea typeface="Verdana" pitchFamily="34" charset="0"/>
                <a:cs typeface="Verdana" pitchFamily="34" charset="0"/>
              </a:rPr>
              <a:t> (English-American, 1801-1848, Hudson River School) </a:t>
            </a:r>
            <a:r>
              <a:rPr lang="en-US" sz="1600" i="1" dirty="0">
                <a:latin typeface="Verdana" pitchFamily="34" charset="0"/>
                <a:ea typeface="Verdana" pitchFamily="34" charset="0"/>
                <a:cs typeface="Verdana" pitchFamily="34" charset="0"/>
              </a:rPr>
              <a:t>View from Mt. Holyoke, Northampton, Massachusetts, after a Thunderstorm (The Oxbow),</a:t>
            </a:r>
            <a:r>
              <a:rPr lang="en-US" sz="1600" dirty="0">
                <a:latin typeface="Verdana" pitchFamily="34" charset="0"/>
                <a:ea typeface="Verdana" pitchFamily="34" charset="0"/>
                <a:cs typeface="Verdana" pitchFamily="34" charset="0"/>
              </a:rPr>
              <a:t> 1836 </a:t>
            </a:r>
          </a:p>
        </p:txBody>
      </p:sp>
      <p:pic>
        <p:nvPicPr>
          <p:cNvPr id="32771" name="Picture 3" descr="velasco_valleyofMexico_1892"/>
          <p:cNvPicPr>
            <a:picLocks noChangeAspect="1" noChangeArrowheads="1"/>
          </p:cNvPicPr>
          <p:nvPr/>
        </p:nvPicPr>
        <p:blipFill>
          <a:blip r:embed="rId2" cstate="print"/>
          <a:srcRect/>
          <a:stretch>
            <a:fillRect/>
          </a:stretch>
        </p:blipFill>
        <p:spPr bwMode="auto">
          <a:xfrm>
            <a:off x="888841" y="1905001"/>
            <a:ext cx="5969159" cy="4421187"/>
          </a:xfrm>
          <a:prstGeom prst="rect">
            <a:avLst/>
          </a:prstGeom>
          <a:noFill/>
          <a:ln w="9525">
            <a:solidFill>
              <a:schemeClr val="tx1"/>
            </a:solidFill>
            <a:miter lim="800000"/>
            <a:headEnd/>
            <a:tailEnd/>
          </a:ln>
        </p:spPr>
      </p:pic>
      <p:pic>
        <p:nvPicPr>
          <p:cNvPr id="32772" name="Picture 4" descr="cole, oxbow"/>
          <p:cNvPicPr>
            <a:picLocks noChangeAspect="1" noChangeArrowheads="1"/>
          </p:cNvPicPr>
          <p:nvPr/>
        </p:nvPicPr>
        <p:blipFill>
          <a:blip r:embed="rId3" cstate="print"/>
          <a:srcRect/>
          <a:stretch>
            <a:fillRect/>
          </a:stretch>
        </p:blipFill>
        <p:spPr bwMode="auto">
          <a:xfrm>
            <a:off x="7315200" y="3200400"/>
            <a:ext cx="4416480" cy="2820988"/>
          </a:xfrm>
          <a:prstGeom prst="rect">
            <a:avLst/>
          </a:prstGeom>
          <a:noFill/>
          <a:ln w="9525">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11734800" cy="1600200"/>
          </a:xfrm>
        </p:spPr>
        <p:txBody>
          <a:bodyPr/>
          <a:lstStyle/>
          <a:p>
            <a:pPr algn="l"/>
            <a:r>
              <a:rPr lang="fr-FR" sz="1600" dirty="0" err="1">
                <a:solidFill>
                  <a:schemeClr val="tx1"/>
                </a:solidFill>
                <a:latin typeface="Verdana" pitchFamily="34" charset="0"/>
                <a:ea typeface="Verdana" pitchFamily="34" charset="0"/>
                <a:cs typeface="Verdana" pitchFamily="34" charset="0"/>
              </a:rPr>
              <a:t>Velasco</a:t>
            </a:r>
            <a:r>
              <a:rPr lang="fr-FR" sz="1600" dirty="0">
                <a:solidFill>
                  <a:schemeClr val="tx1"/>
                </a:solidFill>
                <a:latin typeface="Verdana" pitchFamily="34" charset="0"/>
                <a:ea typeface="Verdana" pitchFamily="34" charset="0"/>
                <a:cs typeface="Verdana" pitchFamily="34" charset="0"/>
              </a:rPr>
              <a:t> </a:t>
            </a:r>
            <a:r>
              <a:rPr lang="fr-FR" sz="1600" dirty="0" err="1">
                <a:solidFill>
                  <a:schemeClr val="tx1"/>
                </a:solidFill>
                <a:latin typeface="Verdana" pitchFamily="34" charset="0"/>
                <a:ea typeface="Verdana" pitchFamily="34" charset="0"/>
                <a:cs typeface="Verdana" pitchFamily="34" charset="0"/>
              </a:rPr>
              <a:t>exhibited</a:t>
            </a:r>
            <a:r>
              <a:rPr lang="fr-FR" sz="1600" dirty="0">
                <a:solidFill>
                  <a:schemeClr val="tx1"/>
                </a:solidFill>
                <a:latin typeface="Verdana" pitchFamily="34" charset="0"/>
                <a:ea typeface="Verdana" pitchFamily="34" charset="0"/>
                <a:cs typeface="Verdana" pitchFamily="34" charset="0"/>
              </a:rPr>
              <a:t> 68 </a:t>
            </a:r>
            <a:r>
              <a:rPr lang="fr-FR" sz="1600" dirty="0" err="1">
                <a:solidFill>
                  <a:schemeClr val="tx1"/>
                </a:solidFill>
                <a:latin typeface="Verdana" pitchFamily="34" charset="0"/>
                <a:ea typeface="Verdana" pitchFamily="34" charset="0"/>
                <a:cs typeface="Verdana" pitchFamily="34" charset="0"/>
              </a:rPr>
              <a:t>paintings</a:t>
            </a:r>
            <a:r>
              <a:rPr lang="fr-FR" sz="1600" dirty="0">
                <a:solidFill>
                  <a:schemeClr val="tx1"/>
                </a:solidFill>
                <a:latin typeface="Verdana" pitchFamily="34" charset="0"/>
                <a:ea typeface="Verdana" pitchFamily="34" charset="0"/>
                <a:cs typeface="Verdana" pitchFamily="34" charset="0"/>
              </a:rPr>
              <a:t> in Paris at the Universal Exposition of 1889 and </a:t>
            </a:r>
            <a:r>
              <a:rPr lang="fr-FR" sz="1600" dirty="0" err="1">
                <a:solidFill>
                  <a:schemeClr val="tx1"/>
                </a:solidFill>
                <a:latin typeface="Verdana" pitchFamily="34" charset="0"/>
                <a:ea typeface="Verdana" pitchFamily="34" charset="0"/>
                <a:cs typeface="Verdana" pitchFamily="34" charset="0"/>
              </a:rPr>
              <a:t>saw</a:t>
            </a:r>
            <a:r>
              <a:rPr lang="fr-FR" sz="1600" dirty="0">
                <a:solidFill>
                  <a:schemeClr val="tx1"/>
                </a:solidFill>
                <a:latin typeface="Verdana" pitchFamily="34" charset="0"/>
                <a:ea typeface="Verdana" pitchFamily="34" charset="0"/>
                <a:cs typeface="Verdana" pitchFamily="34" charset="0"/>
              </a:rPr>
              <a:t> </a:t>
            </a:r>
            <a:r>
              <a:rPr lang="fr-FR" sz="1600" dirty="0" err="1">
                <a:solidFill>
                  <a:schemeClr val="tx1"/>
                </a:solidFill>
                <a:latin typeface="Verdana" pitchFamily="34" charset="0"/>
                <a:ea typeface="Verdana" pitchFamily="34" charset="0"/>
                <a:cs typeface="Verdana" pitchFamily="34" charset="0"/>
              </a:rPr>
              <a:t>Impressionism</a:t>
            </a:r>
            <a:r>
              <a:rPr lang="fr-FR" sz="1600" dirty="0">
                <a:solidFill>
                  <a:schemeClr val="tx1"/>
                </a:solidFill>
                <a:latin typeface="Verdana" pitchFamily="34" charset="0"/>
                <a:ea typeface="Verdana" pitchFamily="34" charset="0"/>
                <a:cs typeface="Verdana" pitchFamily="34" charset="0"/>
              </a:rPr>
              <a:t> for the first time and </a:t>
            </a:r>
            <a:r>
              <a:rPr lang="fr-FR" sz="1600" dirty="0" err="1">
                <a:solidFill>
                  <a:schemeClr val="tx1"/>
                </a:solidFill>
                <a:latin typeface="Verdana" pitchFamily="34" charset="0"/>
                <a:ea typeface="Verdana" pitchFamily="34" charset="0"/>
                <a:cs typeface="Verdana" pitchFamily="34" charset="0"/>
              </a:rPr>
              <a:t>painted</a:t>
            </a:r>
            <a:r>
              <a:rPr lang="fr-FR" sz="1600" dirty="0">
                <a:solidFill>
                  <a:schemeClr val="tx1"/>
                </a:solidFill>
                <a:latin typeface="Verdana" pitchFamily="34" charset="0"/>
                <a:ea typeface="Verdana" pitchFamily="34" charset="0"/>
                <a:cs typeface="Verdana" pitchFamily="34" charset="0"/>
              </a:rPr>
              <a:t> a few </a:t>
            </a:r>
            <a:r>
              <a:rPr lang="fr-FR" sz="1600" dirty="0" err="1">
                <a:solidFill>
                  <a:schemeClr val="tx1"/>
                </a:solidFill>
                <a:latin typeface="Verdana" pitchFamily="34" charset="0"/>
                <a:ea typeface="Verdana" pitchFamily="34" charset="0"/>
                <a:cs typeface="Verdana" pitchFamily="34" charset="0"/>
              </a:rPr>
              <a:t>Impressionist</a:t>
            </a:r>
            <a:r>
              <a:rPr lang="fr-FR" sz="1600" dirty="0">
                <a:solidFill>
                  <a:schemeClr val="tx1"/>
                </a:solidFill>
                <a:latin typeface="Verdana" pitchFamily="34" charset="0"/>
                <a:ea typeface="Verdana" pitchFamily="34" charset="0"/>
                <a:cs typeface="Verdana" pitchFamily="34" charset="0"/>
              </a:rPr>
              <a:t> </a:t>
            </a:r>
            <a:r>
              <a:rPr lang="fr-FR" sz="1600" dirty="0" err="1">
                <a:solidFill>
                  <a:schemeClr val="tx1"/>
                </a:solidFill>
                <a:latin typeface="Verdana" pitchFamily="34" charset="0"/>
                <a:ea typeface="Verdana" pitchFamily="34" charset="0"/>
                <a:cs typeface="Verdana" pitchFamily="34" charset="0"/>
              </a:rPr>
              <a:t>landscapes</a:t>
            </a:r>
            <a:r>
              <a:rPr lang="fr-FR" sz="1600" dirty="0">
                <a:solidFill>
                  <a:schemeClr val="tx1"/>
                </a:solidFill>
                <a:latin typeface="Verdana" pitchFamily="34" charset="0"/>
                <a:ea typeface="Verdana" pitchFamily="34" charset="0"/>
                <a:cs typeface="Verdana" pitchFamily="34" charset="0"/>
              </a:rPr>
              <a:t> in Paris, but </a:t>
            </a:r>
            <a:r>
              <a:rPr lang="fr-FR" sz="1600" dirty="0" err="1">
                <a:solidFill>
                  <a:schemeClr val="tx1"/>
                </a:solidFill>
                <a:latin typeface="Verdana" pitchFamily="34" charset="0"/>
                <a:ea typeface="Verdana" pitchFamily="34" charset="0"/>
                <a:cs typeface="Verdana" pitchFamily="34" charset="0"/>
              </a:rPr>
              <a:t>he</a:t>
            </a:r>
            <a:r>
              <a:rPr lang="fr-FR" sz="1600" dirty="0">
                <a:solidFill>
                  <a:schemeClr val="tx1"/>
                </a:solidFill>
                <a:latin typeface="Verdana" pitchFamily="34" charset="0"/>
                <a:ea typeface="Verdana" pitchFamily="34" charset="0"/>
                <a:cs typeface="Verdana" pitchFamily="34" charset="0"/>
              </a:rPr>
              <a:t> </a:t>
            </a:r>
            <a:r>
              <a:rPr lang="fr-FR" sz="1600" dirty="0" err="1">
                <a:solidFill>
                  <a:schemeClr val="tx1"/>
                </a:solidFill>
                <a:latin typeface="Verdana" pitchFamily="34" charset="0"/>
                <a:ea typeface="Verdana" pitchFamily="34" charset="0"/>
                <a:cs typeface="Verdana" pitchFamily="34" charset="0"/>
              </a:rPr>
              <a:t>remained</a:t>
            </a:r>
            <a:r>
              <a:rPr lang="fr-FR" sz="1600" dirty="0">
                <a:solidFill>
                  <a:schemeClr val="tx1"/>
                </a:solidFill>
                <a:latin typeface="Verdana" pitchFamily="34" charset="0"/>
                <a:ea typeface="Verdana" pitchFamily="34" charset="0"/>
                <a:cs typeface="Verdana" pitchFamily="34" charset="0"/>
              </a:rPr>
              <a:t> an </a:t>
            </a:r>
            <a:r>
              <a:rPr lang="fr-FR" sz="1600" dirty="0" err="1">
                <a:solidFill>
                  <a:schemeClr val="tx1"/>
                </a:solidFill>
                <a:latin typeface="Verdana" pitchFamily="34" charset="0"/>
                <a:ea typeface="Verdana" pitchFamily="34" charset="0"/>
                <a:cs typeface="Verdana" pitchFamily="34" charset="0"/>
              </a:rPr>
              <a:t>academic</a:t>
            </a:r>
            <a:r>
              <a:rPr lang="fr-FR" sz="1600" dirty="0">
                <a:solidFill>
                  <a:schemeClr val="tx1"/>
                </a:solidFill>
                <a:latin typeface="Verdana" pitchFamily="34" charset="0"/>
                <a:ea typeface="Verdana" pitchFamily="34" charset="0"/>
                <a:cs typeface="Verdana" pitchFamily="34" charset="0"/>
              </a:rPr>
              <a:t> </a:t>
            </a:r>
            <a:r>
              <a:rPr lang="fr-FR" sz="1600" dirty="0" err="1">
                <a:solidFill>
                  <a:schemeClr val="tx1"/>
                </a:solidFill>
                <a:latin typeface="Verdana" pitchFamily="34" charset="0"/>
                <a:ea typeface="Verdana" pitchFamily="34" charset="0"/>
                <a:cs typeface="Verdana" pitchFamily="34" charset="0"/>
              </a:rPr>
              <a:t>painter</a:t>
            </a:r>
            <a:r>
              <a:rPr lang="fr-FR" sz="1600" dirty="0">
                <a:solidFill>
                  <a:schemeClr val="tx1"/>
                </a:solidFill>
                <a:latin typeface="Verdana" pitchFamily="34" charset="0"/>
                <a:ea typeface="Verdana" pitchFamily="34" charset="0"/>
                <a:cs typeface="Verdana" pitchFamily="34" charset="0"/>
              </a:rPr>
              <a:t>. </a:t>
            </a:r>
            <a:br>
              <a:rPr lang="fr-FR" sz="1600" dirty="0">
                <a:solidFill>
                  <a:schemeClr val="tx1"/>
                </a:solidFill>
                <a:latin typeface="Verdana" pitchFamily="34" charset="0"/>
                <a:ea typeface="Verdana" pitchFamily="34" charset="0"/>
                <a:cs typeface="Verdana" pitchFamily="34" charset="0"/>
              </a:rPr>
            </a:br>
            <a:br>
              <a:rPr lang="fr-FR" sz="1600" dirty="0">
                <a:solidFill>
                  <a:schemeClr val="tx1"/>
                </a:solidFill>
                <a:latin typeface="Verdana" pitchFamily="34" charset="0"/>
                <a:ea typeface="Verdana" pitchFamily="34" charset="0"/>
                <a:cs typeface="Verdana" pitchFamily="34" charset="0"/>
              </a:rPr>
            </a:br>
            <a:r>
              <a:rPr lang="fr-FR" sz="1600" b="1" dirty="0">
                <a:solidFill>
                  <a:schemeClr val="tx1"/>
                </a:solidFill>
                <a:latin typeface="Verdana" pitchFamily="34" charset="0"/>
                <a:ea typeface="Verdana" pitchFamily="34" charset="0"/>
                <a:cs typeface="Verdana" pitchFamily="34" charset="0"/>
              </a:rPr>
              <a:t>Claude Monet</a:t>
            </a:r>
            <a:r>
              <a:rPr lang="fr-FR" sz="1600" dirty="0">
                <a:solidFill>
                  <a:schemeClr val="tx1"/>
                </a:solidFill>
                <a:latin typeface="Verdana" pitchFamily="34" charset="0"/>
                <a:ea typeface="Verdana" pitchFamily="34" charset="0"/>
                <a:cs typeface="Verdana" pitchFamily="34" charset="0"/>
              </a:rPr>
              <a:t> (French Avant-garde </a:t>
            </a:r>
            <a:r>
              <a:rPr lang="fr-FR" sz="1600" dirty="0" err="1">
                <a:solidFill>
                  <a:schemeClr val="tx1"/>
                </a:solidFill>
                <a:latin typeface="Verdana" pitchFamily="34" charset="0"/>
                <a:ea typeface="Verdana" pitchFamily="34" charset="0"/>
                <a:cs typeface="Verdana" pitchFamily="34" charset="0"/>
              </a:rPr>
              <a:t>Impressionist</a:t>
            </a:r>
            <a:r>
              <a:rPr lang="fr-FR" sz="1600" dirty="0">
                <a:solidFill>
                  <a:schemeClr val="tx1"/>
                </a:solidFill>
                <a:latin typeface="Verdana" pitchFamily="34" charset="0"/>
                <a:ea typeface="Verdana" pitchFamily="34" charset="0"/>
                <a:cs typeface="Verdana" pitchFamily="34" charset="0"/>
              </a:rPr>
              <a:t>), </a:t>
            </a:r>
            <a:r>
              <a:rPr lang="fr-FR" sz="1600" i="1" dirty="0">
                <a:solidFill>
                  <a:schemeClr val="tx1"/>
                </a:solidFill>
                <a:latin typeface="Verdana" pitchFamily="34" charset="0"/>
                <a:ea typeface="Verdana" pitchFamily="34" charset="0"/>
                <a:cs typeface="Verdana" pitchFamily="34" charset="0"/>
              </a:rPr>
              <a:t>Impression, </a:t>
            </a:r>
            <a:r>
              <a:rPr lang="fr-FR" sz="1600" i="1" dirty="0" err="1">
                <a:solidFill>
                  <a:schemeClr val="tx1"/>
                </a:solidFill>
                <a:latin typeface="Verdana" pitchFamily="34" charset="0"/>
                <a:ea typeface="Verdana" pitchFamily="34" charset="0"/>
                <a:cs typeface="Verdana" pitchFamily="34" charset="0"/>
              </a:rPr>
              <a:t>Sunrise</a:t>
            </a:r>
            <a:r>
              <a:rPr lang="fr-FR" sz="1600" i="1" dirty="0">
                <a:solidFill>
                  <a:schemeClr val="tx1"/>
                </a:solidFill>
                <a:latin typeface="Verdana" pitchFamily="34" charset="0"/>
                <a:ea typeface="Verdana" pitchFamily="34" charset="0"/>
                <a:cs typeface="Verdana" pitchFamily="34" charset="0"/>
              </a:rPr>
              <a:t>,</a:t>
            </a:r>
            <a:r>
              <a:rPr lang="fr-FR" sz="1600" dirty="0">
                <a:solidFill>
                  <a:schemeClr val="tx1"/>
                </a:solidFill>
                <a:latin typeface="Verdana" pitchFamily="34" charset="0"/>
                <a:ea typeface="Verdana" pitchFamily="34" charset="0"/>
                <a:cs typeface="Verdana" pitchFamily="34" charset="0"/>
              </a:rPr>
              <a:t> 1872, </a:t>
            </a:r>
            <a:r>
              <a:rPr lang="fr-FR" sz="1600" dirty="0" err="1">
                <a:solidFill>
                  <a:schemeClr val="tx1"/>
                </a:solidFill>
                <a:latin typeface="Verdana" pitchFamily="34" charset="0"/>
                <a:ea typeface="Verdana" pitchFamily="34" charset="0"/>
                <a:cs typeface="Verdana" pitchFamily="34" charset="0"/>
              </a:rPr>
              <a:t>oil</a:t>
            </a:r>
            <a:r>
              <a:rPr lang="fr-FR" sz="1600" dirty="0">
                <a:solidFill>
                  <a:schemeClr val="tx1"/>
                </a:solidFill>
                <a:latin typeface="Verdana" pitchFamily="34" charset="0"/>
                <a:ea typeface="Verdana" pitchFamily="34" charset="0"/>
                <a:cs typeface="Verdana" pitchFamily="34" charset="0"/>
              </a:rPr>
              <a:t> on </a:t>
            </a:r>
            <a:r>
              <a:rPr lang="fr-FR" sz="1600" dirty="0" err="1">
                <a:solidFill>
                  <a:schemeClr val="tx1"/>
                </a:solidFill>
                <a:latin typeface="Verdana" pitchFamily="34" charset="0"/>
                <a:ea typeface="Verdana" pitchFamily="34" charset="0"/>
                <a:cs typeface="Verdana" pitchFamily="34" charset="0"/>
              </a:rPr>
              <a:t>canvas</a:t>
            </a:r>
            <a:r>
              <a:rPr lang="fr-FR" sz="1600" dirty="0">
                <a:solidFill>
                  <a:schemeClr val="tx1"/>
                </a:solidFill>
                <a:latin typeface="Verdana" pitchFamily="34" charset="0"/>
                <a:ea typeface="Verdana" pitchFamily="34" charset="0"/>
                <a:cs typeface="Verdana" pitchFamily="34" charset="0"/>
              </a:rPr>
              <a:t>, </a:t>
            </a:r>
            <a:br>
              <a:rPr lang="fr-FR" sz="1600" dirty="0">
                <a:solidFill>
                  <a:schemeClr val="tx1"/>
                </a:solidFill>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18.9 x 24.8 inches, </a:t>
            </a:r>
            <a:r>
              <a:rPr lang="en-US" sz="1600" dirty="0" err="1">
                <a:latin typeface="Verdana" pitchFamily="34" charset="0"/>
                <a:ea typeface="Verdana" pitchFamily="34" charset="0"/>
                <a:cs typeface="Verdana" pitchFamily="34" charset="0"/>
              </a:rPr>
              <a:t>Musée</a:t>
            </a:r>
            <a:r>
              <a:rPr lang="en-US" sz="1600" dirty="0">
                <a:latin typeface="Verdana" pitchFamily="34" charset="0"/>
                <a:ea typeface="Verdana" pitchFamily="34" charset="0"/>
                <a:cs typeface="Verdana" pitchFamily="34" charset="0"/>
              </a:rPr>
              <a:t> </a:t>
            </a:r>
            <a:r>
              <a:rPr lang="en-US" sz="1600" dirty="0" err="1">
                <a:latin typeface="Verdana" pitchFamily="34" charset="0"/>
                <a:ea typeface="Verdana" pitchFamily="34" charset="0"/>
                <a:cs typeface="Verdana" pitchFamily="34" charset="0"/>
              </a:rPr>
              <a:t>Marmottan</a:t>
            </a:r>
            <a:r>
              <a:rPr lang="en-US" sz="1600" dirty="0">
                <a:latin typeface="Verdana" pitchFamily="34" charset="0"/>
                <a:ea typeface="Verdana" pitchFamily="34" charset="0"/>
                <a:cs typeface="Verdana" pitchFamily="34" charset="0"/>
              </a:rPr>
              <a:t> Monet, Paris. Avant-garde modernism was anti-academic. </a:t>
            </a:r>
            <a:endParaRPr lang="en-US" sz="1600" dirty="0">
              <a:solidFill>
                <a:schemeClr val="tx1"/>
              </a:solidFill>
              <a:latin typeface="Verdana" pitchFamily="34" charset="0"/>
              <a:ea typeface="Verdana" pitchFamily="34" charset="0"/>
              <a:cs typeface="Verdana" pitchFamily="34" charset="0"/>
            </a:endParaRPr>
          </a:p>
        </p:txBody>
      </p:sp>
      <p:pic>
        <p:nvPicPr>
          <p:cNvPr id="33795" name="Picture 3" descr="impression"/>
          <p:cNvPicPr>
            <a:picLocks noGrp="1" noChangeAspect="1" noChangeArrowheads="1"/>
          </p:cNvPicPr>
          <p:nvPr>
            <p:ph idx="1"/>
          </p:nvPr>
        </p:nvPicPr>
        <p:blipFill>
          <a:blip r:embed="rId2" cstate="print"/>
          <a:srcRect/>
          <a:stretch>
            <a:fillRect/>
          </a:stretch>
        </p:blipFill>
        <p:spPr>
          <a:xfrm>
            <a:off x="3124201" y="1752600"/>
            <a:ext cx="6263111" cy="4724400"/>
          </a:xfrm>
          <a:ln>
            <a:solidFill>
              <a:srgbClr val="FFFFFF"/>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838200"/>
            <a:ext cx="8229600" cy="1143000"/>
          </a:xfrm>
        </p:spPr>
        <p:txBody>
          <a:bodyPr/>
          <a:lstStyle/>
          <a:p>
            <a:pPr eaLnBrk="1" hangingPunct="1"/>
            <a:r>
              <a:rPr lang="en-US" sz="2800">
                <a:solidFill>
                  <a:schemeClr val="tx1"/>
                </a:solidFill>
              </a:rPr>
              <a:t>José Guadalupe Posada </a:t>
            </a:r>
            <a:br>
              <a:rPr lang="en-US" sz="2800">
                <a:solidFill>
                  <a:schemeClr val="tx1"/>
                </a:solidFill>
              </a:rPr>
            </a:br>
            <a:r>
              <a:rPr lang="en-US" sz="2800">
                <a:solidFill>
                  <a:schemeClr val="tx1"/>
                </a:solidFill>
              </a:rPr>
              <a:t>(Mexican printmaker,1852-1913)</a:t>
            </a:r>
          </a:p>
        </p:txBody>
      </p:sp>
      <p:pic>
        <p:nvPicPr>
          <p:cNvPr id="54275" name="Picture 4" descr="Image:Posada4.Workshop.jpeg">
            <a:hlinkClick r:id="rId2"/>
          </p:cNvPr>
          <p:cNvPicPr>
            <a:picLocks noChangeAspect="1" noChangeArrowheads="1"/>
          </p:cNvPicPr>
          <p:nvPr/>
        </p:nvPicPr>
        <p:blipFill>
          <a:blip r:embed="rId3" cstate="print"/>
          <a:srcRect/>
          <a:stretch>
            <a:fillRect/>
          </a:stretch>
        </p:blipFill>
        <p:spPr bwMode="auto">
          <a:xfrm>
            <a:off x="3810001" y="2667001"/>
            <a:ext cx="2581275" cy="3514725"/>
          </a:xfrm>
          <a:prstGeom prst="rect">
            <a:avLst/>
          </a:prstGeom>
          <a:noFill/>
          <a:ln w="12700">
            <a:solidFill>
              <a:srgbClr val="FFFFFF"/>
            </a:solidFill>
            <a:miter lim="800000"/>
            <a:headEnd/>
            <a:tailEnd/>
          </a:ln>
        </p:spPr>
      </p:pic>
      <p:pic>
        <p:nvPicPr>
          <p:cNvPr id="54276" name="Picture 6" descr="Image:Posada3.Lagartijo.jpeg">
            <a:hlinkClick r:id="rId4"/>
          </p:cNvPr>
          <p:cNvPicPr>
            <a:picLocks noChangeAspect="1" noChangeArrowheads="1"/>
          </p:cNvPicPr>
          <p:nvPr/>
        </p:nvPicPr>
        <p:blipFill>
          <a:blip r:embed="rId5" cstate="print"/>
          <a:srcRect/>
          <a:stretch>
            <a:fillRect/>
          </a:stretch>
        </p:blipFill>
        <p:spPr bwMode="auto">
          <a:xfrm>
            <a:off x="6858001" y="2667000"/>
            <a:ext cx="1457325" cy="35433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152400"/>
            <a:ext cx="8229600" cy="1143000"/>
          </a:xfrm>
        </p:spPr>
        <p:txBody>
          <a:bodyPr/>
          <a:lstStyle/>
          <a:p>
            <a:pPr eaLnBrk="1" hangingPunct="1"/>
            <a:r>
              <a:rPr lang="en-US" sz="1600"/>
              <a:t>(left) </a:t>
            </a:r>
            <a:r>
              <a:rPr lang="en-US" sz="1600" b="1"/>
              <a:t>José Guadalupe</a:t>
            </a:r>
            <a:r>
              <a:rPr lang="en-US" sz="1600"/>
              <a:t> </a:t>
            </a:r>
            <a:r>
              <a:rPr lang="en-US" sz="1600" b="1"/>
              <a:t>Posada </a:t>
            </a:r>
            <a:r>
              <a:rPr lang="en-US" sz="1600"/>
              <a:t>(Mexican, 1852-1913), </a:t>
            </a:r>
            <a:r>
              <a:rPr lang="en-US" sz="1600" i="1"/>
              <a:t>Artists’ Purgatory</a:t>
            </a:r>
            <a:br>
              <a:rPr lang="en-US" sz="1600" i="1"/>
            </a:br>
            <a:r>
              <a:rPr lang="en-US" sz="1600"/>
              <a:t> (right) </a:t>
            </a:r>
            <a:r>
              <a:rPr lang="en-US" sz="1600" b="1"/>
              <a:t>J.J.Grandville</a:t>
            </a:r>
            <a:r>
              <a:rPr lang="en-US" sz="1600"/>
              <a:t> (Jean Ignace Isidore Gérard, French, 1803-1847) </a:t>
            </a:r>
            <a:r>
              <a:rPr lang="en-US" sz="1600" i="1"/>
              <a:t>Chamber of Deputies</a:t>
            </a:r>
            <a:r>
              <a:rPr lang="en-US" sz="1600"/>
              <a:t>, 1867, engraving</a:t>
            </a:r>
          </a:p>
        </p:txBody>
      </p:sp>
      <p:pic>
        <p:nvPicPr>
          <p:cNvPr id="55299" name="Picture 3" descr="Posada_ArtistsPurgatory"/>
          <p:cNvPicPr>
            <a:picLocks noChangeAspect="1" noChangeArrowheads="1"/>
          </p:cNvPicPr>
          <p:nvPr/>
        </p:nvPicPr>
        <p:blipFill>
          <a:blip r:embed="rId2" cstate="print"/>
          <a:srcRect/>
          <a:stretch>
            <a:fillRect/>
          </a:stretch>
        </p:blipFill>
        <p:spPr bwMode="auto">
          <a:xfrm>
            <a:off x="2286001" y="1219200"/>
            <a:ext cx="3260725" cy="5410200"/>
          </a:xfrm>
          <a:prstGeom prst="rect">
            <a:avLst/>
          </a:prstGeom>
          <a:noFill/>
          <a:ln w="9525">
            <a:noFill/>
            <a:miter lim="800000"/>
            <a:headEnd/>
            <a:tailEnd/>
          </a:ln>
        </p:spPr>
      </p:pic>
      <p:pic>
        <p:nvPicPr>
          <p:cNvPr id="55300" name="Picture 4" descr="Grandville_ChamberofDeputies_1867_engraving"/>
          <p:cNvPicPr>
            <a:picLocks noChangeAspect="1" noChangeArrowheads="1"/>
          </p:cNvPicPr>
          <p:nvPr/>
        </p:nvPicPr>
        <p:blipFill>
          <a:blip r:embed="rId3" cstate="print"/>
          <a:srcRect/>
          <a:stretch>
            <a:fillRect/>
          </a:stretch>
        </p:blipFill>
        <p:spPr bwMode="auto">
          <a:xfrm>
            <a:off x="6705600" y="1981200"/>
            <a:ext cx="3162300" cy="39624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0"/>
            <a:ext cx="11277600" cy="1752600"/>
          </a:xfrm>
        </p:spPr>
        <p:txBody>
          <a:bodyPr/>
          <a:lstStyle/>
          <a:p>
            <a:pPr algn="l" eaLnBrk="1" hangingPunct="1"/>
            <a:r>
              <a:rPr lang="en-US" sz="1600" dirty="0">
                <a:latin typeface="Verdana" pitchFamily="34" charset="0"/>
              </a:rPr>
              <a:t>In 1900 </a:t>
            </a:r>
            <a:r>
              <a:rPr lang="en-US" sz="1600" dirty="0" err="1">
                <a:latin typeface="Verdana" pitchFamily="34" charset="0"/>
              </a:rPr>
              <a:t>Maucci</a:t>
            </a:r>
            <a:r>
              <a:rPr lang="en-US" sz="1600" dirty="0">
                <a:latin typeface="Verdana" pitchFamily="34" charset="0"/>
              </a:rPr>
              <a:t> Brothers, a Spanish publisher, commissioned Posada to illustrate a series of pamphlets for children on the history of Mexico. Each pamphlet measuring 4 3/4 x 3 1/4 in. is approximately 16 pages. The cover illustrations are probably the only mechanically produced chromolithographs that Posada ever did.   Jean </a:t>
            </a:r>
            <a:r>
              <a:rPr lang="en-US" sz="1600" dirty="0" err="1">
                <a:latin typeface="Verdana" pitchFamily="34" charset="0"/>
              </a:rPr>
              <a:t>Charlot</a:t>
            </a:r>
            <a:r>
              <a:rPr lang="en-US" sz="1600" dirty="0">
                <a:latin typeface="Verdana" pitchFamily="34" charset="0"/>
              </a:rPr>
              <a:t> collection, University of Hawaii</a:t>
            </a:r>
          </a:p>
        </p:txBody>
      </p:sp>
      <p:pic>
        <p:nvPicPr>
          <p:cNvPr id="56323" name="Picture 7" descr="posbib91"/>
          <p:cNvPicPr>
            <a:picLocks noChangeAspect="1" noChangeArrowheads="1"/>
          </p:cNvPicPr>
          <p:nvPr/>
        </p:nvPicPr>
        <p:blipFill>
          <a:blip r:embed="rId2" cstate="print"/>
          <a:srcRect/>
          <a:stretch>
            <a:fillRect/>
          </a:stretch>
        </p:blipFill>
        <p:spPr bwMode="auto">
          <a:xfrm>
            <a:off x="6658694" y="1494277"/>
            <a:ext cx="3505200" cy="4947889"/>
          </a:xfrm>
          <a:prstGeom prst="rect">
            <a:avLst/>
          </a:prstGeom>
          <a:noFill/>
          <a:ln w="9525">
            <a:noFill/>
            <a:miter lim="800000"/>
            <a:headEnd/>
            <a:tailEnd/>
          </a:ln>
        </p:spPr>
      </p:pic>
      <p:pic>
        <p:nvPicPr>
          <p:cNvPr id="56324" name="Picture 9" descr="posbib87"/>
          <p:cNvPicPr>
            <a:picLocks noChangeAspect="1" noChangeArrowheads="1"/>
          </p:cNvPicPr>
          <p:nvPr/>
        </p:nvPicPr>
        <p:blipFill>
          <a:blip r:embed="rId3" cstate="print"/>
          <a:srcRect/>
          <a:stretch>
            <a:fillRect/>
          </a:stretch>
        </p:blipFill>
        <p:spPr bwMode="auto">
          <a:xfrm>
            <a:off x="1447800" y="1429157"/>
            <a:ext cx="3496296" cy="5047843"/>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0"/>
            <a:ext cx="8229600" cy="990600"/>
          </a:xfrm>
        </p:spPr>
        <p:txBody>
          <a:bodyPr/>
          <a:lstStyle/>
          <a:p>
            <a:pPr eaLnBrk="1" hangingPunct="1"/>
            <a:r>
              <a:rPr lang="en-US" sz="1600" b="1"/>
              <a:t>José Guadalupe Posada</a:t>
            </a:r>
            <a:r>
              <a:rPr lang="en-US" sz="1600"/>
              <a:t>, </a:t>
            </a:r>
            <a:r>
              <a:rPr lang="en-US" sz="1600" i="1"/>
              <a:t>Calavera of the Newspapers</a:t>
            </a:r>
            <a:r>
              <a:rPr lang="en-US" sz="1600"/>
              <a:t>, 1889-95</a:t>
            </a:r>
            <a:br>
              <a:rPr lang="en-US" sz="1600"/>
            </a:br>
            <a:r>
              <a:rPr lang="en-US" sz="1600"/>
              <a:t>type metal engraving, MoMA NYC</a:t>
            </a:r>
          </a:p>
        </p:txBody>
      </p:sp>
      <p:pic>
        <p:nvPicPr>
          <p:cNvPr id="57347" name="Picture 3" descr="Posada_jose_guadaloupe_calaveraof the Newspapers_1889-95"/>
          <p:cNvPicPr>
            <a:picLocks noChangeAspect="1" noChangeArrowheads="1"/>
          </p:cNvPicPr>
          <p:nvPr/>
        </p:nvPicPr>
        <p:blipFill>
          <a:blip r:embed="rId2" cstate="print"/>
          <a:srcRect/>
          <a:stretch>
            <a:fillRect/>
          </a:stretch>
        </p:blipFill>
        <p:spPr bwMode="auto">
          <a:xfrm>
            <a:off x="2895600" y="1600200"/>
            <a:ext cx="6400800" cy="36703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1600" b="1"/>
              <a:t>Posada</a:t>
            </a:r>
            <a:r>
              <a:rPr lang="en-US" sz="1600"/>
              <a:t>, </a:t>
            </a:r>
            <a:r>
              <a:rPr lang="en-US" sz="1600" i="1"/>
              <a:t>Streets of the City of Mexico on the Morning of 9 February 1913</a:t>
            </a:r>
            <a:r>
              <a:rPr lang="en-US" sz="1600"/>
              <a:t>, n.d., zinc engraving,</a:t>
            </a:r>
            <a:br>
              <a:rPr lang="en-US" sz="1600"/>
            </a:br>
            <a:r>
              <a:rPr lang="en-US" sz="1600"/>
              <a:t>(right) </a:t>
            </a:r>
            <a:r>
              <a:rPr lang="en-US" sz="1600" i="1"/>
              <a:t>Skeletons at a fractional price as never seen before in all of the Capital</a:t>
            </a:r>
            <a:r>
              <a:rPr lang="en-US" sz="1600"/>
              <a:t>.</a:t>
            </a:r>
            <a:r>
              <a:rPr lang="en-US" sz="1400"/>
              <a:t> </a:t>
            </a:r>
            <a:endParaRPr lang="en-US" sz="1400" i="1"/>
          </a:p>
        </p:txBody>
      </p:sp>
      <p:pic>
        <p:nvPicPr>
          <p:cNvPr id="58371" name="Picture 3" descr="posada_streetsofMexicoCity_1913"/>
          <p:cNvPicPr>
            <a:picLocks noChangeAspect="1" noChangeArrowheads="1"/>
          </p:cNvPicPr>
          <p:nvPr/>
        </p:nvPicPr>
        <p:blipFill>
          <a:blip r:embed="rId2" cstate="print">
            <a:lum contrast="10000"/>
          </a:blip>
          <a:srcRect/>
          <a:stretch>
            <a:fillRect/>
          </a:stretch>
        </p:blipFill>
        <p:spPr bwMode="auto">
          <a:xfrm>
            <a:off x="1371600" y="1828800"/>
            <a:ext cx="3203575" cy="4252913"/>
          </a:xfrm>
          <a:prstGeom prst="rect">
            <a:avLst/>
          </a:prstGeom>
          <a:noFill/>
          <a:ln w="9525">
            <a:noFill/>
            <a:miter lim="800000"/>
            <a:headEnd/>
            <a:tailEnd/>
          </a:ln>
        </p:spPr>
      </p:pic>
      <p:pic>
        <p:nvPicPr>
          <p:cNvPr id="58372" name="Picture 4" descr="Posada_Skeletons in piles at a fractional price as never seen before in all of the Capital"/>
          <p:cNvPicPr>
            <a:picLocks noChangeAspect="1" noChangeArrowheads="1"/>
          </p:cNvPicPr>
          <p:nvPr/>
        </p:nvPicPr>
        <p:blipFill>
          <a:blip r:embed="rId3" cstate="print"/>
          <a:srcRect/>
          <a:stretch>
            <a:fillRect/>
          </a:stretch>
        </p:blipFill>
        <p:spPr bwMode="auto">
          <a:xfrm>
            <a:off x="5562600" y="2500314"/>
            <a:ext cx="4851400" cy="3290887"/>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General Toussaint L'Overture, 1986, Jacob Lawrence"/>
          <p:cNvPicPr>
            <a:picLocks noChangeAspect="1" noChangeArrowheads="1"/>
          </p:cNvPicPr>
          <p:nvPr/>
        </p:nvPicPr>
        <p:blipFill>
          <a:blip r:embed="rId2" cstate="print"/>
          <a:srcRect/>
          <a:stretch>
            <a:fillRect/>
          </a:stretch>
        </p:blipFill>
        <p:spPr bwMode="auto">
          <a:xfrm>
            <a:off x="6629400" y="228600"/>
            <a:ext cx="3144838" cy="4914900"/>
          </a:xfrm>
          <a:prstGeom prst="rect">
            <a:avLst/>
          </a:prstGeom>
          <a:noFill/>
          <a:ln w="9525">
            <a:solidFill>
              <a:schemeClr val="tx1"/>
            </a:solidFill>
            <a:miter lim="800000"/>
            <a:headEnd/>
            <a:tailEnd/>
          </a:ln>
        </p:spPr>
      </p:pic>
      <p:sp>
        <p:nvSpPr>
          <p:cNvPr id="4100" name="TextBox 4"/>
          <p:cNvSpPr txBox="1">
            <a:spLocks noChangeArrowheads="1"/>
          </p:cNvSpPr>
          <p:nvPr/>
        </p:nvSpPr>
        <p:spPr bwMode="auto">
          <a:xfrm>
            <a:off x="6477000" y="5181600"/>
            <a:ext cx="3733800" cy="1200150"/>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FFFFFF"/>
                </a:solidFill>
              </a:rPr>
              <a:t>Jacob Lawrence </a:t>
            </a:r>
            <a:r>
              <a:rPr lang="en-US">
                <a:solidFill>
                  <a:srgbClr val="FFFFFF"/>
                </a:solidFill>
              </a:rPr>
              <a:t>(US. 1917-2000) </a:t>
            </a:r>
            <a:r>
              <a:rPr lang="en-US" i="1">
                <a:solidFill>
                  <a:srgbClr val="FFFFFF"/>
                </a:solidFill>
              </a:rPr>
              <a:t>General Toussaint L'Overture</a:t>
            </a:r>
            <a:r>
              <a:rPr lang="en-US">
                <a:solidFill>
                  <a:srgbClr val="FFFFFF"/>
                </a:solidFill>
              </a:rPr>
              <a:t>, 1986, silkscreen on 2-ply rag paper, 28 3/8 x 18 1/2 inches</a:t>
            </a:r>
          </a:p>
        </p:txBody>
      </p:sp>
      <p:pic>
        <p:nvPicPr>
          <p:cNvPr id="4101" name="Picture 4" descr="http://upload.wikimedia.org/wikipedia/commons/2/2e/Toussaint_Louverture.jpg"/>
          <p:cNvPicPr>
            <a:picLocks noChangeAspect="1" noChangeArrowheads="1"/>
          </p:cNvPicPr>
          <p:nvPr/>
        </p:nvPicPr>
        <p:blipFill>
          <a:blip r:embed="rId3" cstate="print"/>
          <a:srcRect/>
          <a:stretch>
            <a:fillRect/>
          </a:stretch>
        </p:blipFill>
        <p:spPr bwMode="auto">
          <a:xfrm>
            <a:off x="2057400" y="1141550"/>
            <a:ext cx="2952750" cy="4664075"/>
          </a:xfrm>
          <a:prstGeom prst="rect">
            <a:avLst/>
          </a:prstGeom>
          <a:noFill/>
          <a:ln w="9525">
            <a:noFill/>
            <a:miter lim="800000"/>
            <a:headEnd/>
            <a:tailEnd/>
          </a:ln>
        </p:spPr>
      </p:pic>
      <p:sp>
        <p:nvSpPr>
          <p:cNvPr id="4102" name="TextBox 6"/>
          <p:cNvSpPr txBox="1">
            <a:spLocks noChangeArrowheads="1"/>
          </p:cNvSpPr>
          <p:nvPr/>
        </p:nvSpPr>
        <p:spPr bwMode="auto">
          <a:xfrm>
            <a:off x="1981200" y="5820865"/>
            <a:ext cx="3300904" cy="646331"/>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FF"/>
                </a:solidFill>
              </a:rPr>
              <a:t>Haitian bank note with portrait </a:t>
            </a:r>
            <a:br>
              <a:rPr lang="en-US" dirty="0">
                <a:solidFill>
                  <a:srgbClr val="FFFFFF"/>
                </a:solidFill>
              </a:rPr>
            </a:br>
            <a:r>
              <a:rPr lang="en-US" dirty="0">
                <a:solidFill>
                  <a:srgbClr val="FFFFFF"/>
                </a:solidFill>
              </a:rPr>
              <a:t>of Toussaint </a:t>
            </a:r>
            <a:r>
              <a:rPr lang="en-US" dirty="0" err="1">
                <a:solidFill>
                  <a:srgbClr val="FFFFFF"/>
                </a:solidFill>
              </a:rPr>
              <a:t>L’Overture</a:t>
            </a:r>
            <a:endParaRPr lang="en-US" dirty="0">
              <a:solidFill>
                <a:srgbClr val="FFFFFF"/>
              </a:solidFill>
            </a:endParaRPr>
          </a:p>
        </p:txBody>
      </p:sp>
      <p:sp>
        <p:nvSpPr>
          <p:cNvPr id="4103" name="Rectangle 7"/>
          <p:cNvSpPr>
            <a:spLocks noChangeArrowheads="1"/>
          </p:cNvSpPr>
          <p:nvPr/>
        </p:nvSpPr>
        <p:spPr bwMode="auto">
          <a:xfrm>
            <a:off x="2133600" y="399058"/>
            <a:ext cx="3583032" cy="646331"/>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FFFFFF"/>
                </a:solidFill>
              </a:rPr>
              <a:t>Haitian Revolution</a:t>
            </a:r>
            <a:r>
              <a:rPr lang="en-US" dirty="0">
                <a:solidFill>
                  <a:srgbClr val="FFFFFF"/>
                </a:solidFill>
              </a:rPr>
              <a:t> (1791–1804)</a:t>
            </a:r>
          </a:p>
          <a:p>
            <a:pPr fontAlgn="base">
              <a:spcBef>
                <a:spcPct val="0"/>
              </a:spcBef>
              <a:spcAft>
                <a:spcPct val="0"/>
              </a:spcAft>
            </a:pPr>
            <a:endParaRPr lang="en-US"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0"/>
            <a:ext cx="11887200" cy="1905000"/>
          </a:xfrm>
        </p:spPr>
        <p:txBody>
          <a:bodyPr/>
          <a:lstStyle/>
          <a:p>
            <a:pPr algn="l" eaLnBrk="1" hangingPunct="1"/>
            <a:r>
              <a:rPr lang="en-US" sz="1400" dirty="0"/>
              <a:t>(</a:t>
            </a:r>
            <a:r>
              <a:rPr lang="en-US" sz="1600" dirty="0"/>
              <a:t>left) </a:t>
            </a:r>
            <a:r>
              <a:rPr lang="en-US" sz="1600" b="1" dirty="0"/>
              <a:t>Claudio </a:t>
            </a:r>
            <a:r>
              <a:rPr lang="en-US" sz="1600" b="1" dirty="0" err="1"/>
              <a:t>Linati</a:t>
            </a:r>
            <a:r>
              <a:rPr lang="en-US" sz="1600" b="1" dirty="0"/>
              <a:t>,</a:t>
            </a:r>
            <a:r>
              <a:rPr lang="en-US" sz="1600" dirty="0"/>
              <a:t> </a:t>
            </a:r>
            <a:r>
              <a:rPr lang="en-US" sz="1600" i="1" dirty="0"/>
              <a:t>Miguel Hidalgo</a:t>
            </a:r>
            <a:r>
              <a:rPr lang="en-US" sz="1600" dirty="0"/>
              <a:t>, from </a:t>
            </a:r>
            <a:r>
              <a:rPr lang="en-US" sz="1600" i="1" dirty="0"/>
              <a:t>Costumes du </a:t>
            </a:r>
            <a:r>
              <a:rPr lang="en-US" sz="1600" i="1" dirty="0" err="1"/>
              <a:t>Mexique</a:t>
            </a:r>
            <a:r>
              <a:rPr lang="en-US" sz="1600" dirty="0"/>
              <a:t>, Brussels, 1828</a:t>
            </a:r>
            <a:br>
              <a:rPr lang="en-US" sz="1600" dirty="0"/>
            </a:br>
            <a:r>
              <a:rPr lang="en-US" sz="1600" dirty="0"/>
              <a:t>(center and right) </a:t>
            </a:r>
            <a:r>
              <a:rPr lang="en-US" sz="1600" b="1" dirty="0"/>
              <a:t>Juan O’Gorman </a:t>
            </a:r>
            <a:r>
              <a:rPr lang="en-US" sz="1600" dirty="0"/>
              <a:t>(Mexican, 1905-1982), detail from Chapultepec Castle (now National Museum of History, Mexico City) mural showing Hidalgo, c.1944; </a:t>
            </a:r>
            <a:r>
              <a:rPr lang="en-US" sz="1600" i="1" dirty="0"/>
              <a:t>Portrait of Miguel Hidalgo</a:t>
            </a:r>
            <a:r>
              <a:rPr lang="en-US" sz="1600" dirty="0"/>
              <a:t>, </a:t>
            </a:r>
            <a:r>
              <a:rPr lang="en-US" sz="1600" dirty="0" err="1"/>
              <a:t>n.d.</a:t>
            </a:r>
            <a:r>
              <a:rPr lang="en-US" sz="1600" dirty="0"/>
              <a:t>, preparatory study for mural, charcoal on paper</a:t>
            </a:r>
            <a:br>
              <a:rPr lang="en-US" sz="1600" dirty="0"/>
            </a:br>
            <a:br>
              <a:rPr lang="en-US" sz="1600" dirty="0"/>
            </a:br>
            <a:r>
              <a:rPr lang="en-US" sz="1600" dirty="0"/>
              <a:t>Hidalgo, a parish priest, initiated the 1810 indigenous uprising against Spain. However: “Both culturally and economically, Independence was for the creoles, not the Indians.” (Ades)</a:t>
            </a:r>
          </a:p>
        </p:txBody>
      </p:sp>
      <p:pic>
        <p:nvPicPr>
          <p:cNvPr id="6147" name="Picture 3" descr="Linati_Claudio_Miguel_Hidalgo_CostumesCivil_militaires_religieux_Mexique_Brussels_1828"/>
          <p:cNvPicPr>
            <a:picLocks noChangeAspect="1" noChangeArrowheads="1"/>
          </p:cNvPicPr>
          <p:nvPr/>
        </p:nvPicPr>
        <p:blipFill>
          <a:blip r:embed="rId2" cstate="print"/>
          <a:srcRect/>
          <a:stretch>
            <a:fillRect/>
          </a:stretch>
        </p:blipFill>
        <p:spPr bwMode="auto">
          <a:xfrm>
            <a:off x="533400" y="1768147"/>
            <a:ext cx="3548511" cy="4925786"/>
          </a:xfrm>
          <a:prstGeom prst="rect">
            <a:avLst/>
          </a:prstGeom>
          <a:noFill/>
          <a:ln w="9525">
            <a:noFill/>
            <a:miter lim="800000"/>
            <a:headEnd/>
            <a:tailEnd/>
          </a:ln>
        </p:spPr>
      </p:pic>
      <p:pic>
        <p:nvPicPr>
          <p:cNvPr id="6148" name="Picture 4" descr="hidalgo_2"/>
          <p:cNvPicPr>
            <a:picLocks noChangeAspect="1" noChangeArrowheads="1"/>
          </p:cNvPicPr>
          <p:nvPr/>
        </p:nvPicPr>
        <p:blipFill>
          <a:blip r:embed="rId3" cstate="print"/>
          <a:srcRect/>
          <a:stretch>
            <a:fillRect/>
          </a:stretch>
        </p:blipFill>
        <p:spPr bwMode="auto">
          <a:xfrm>
            <a:off x="5410200" y="1905000"/>
            <a:ext cx="3643312" cy="4124325"/>
          </a:xfrm>
          <a:prstGeom prst="rect">
            <a:avLst/>
          </a:prstGeom>
          <a:noFill/>
          <a:ln w="9525">
            <a:solidFill>
              <a:schemeClr val="tx1"/>
            </a:solidFill>
            <a:miter lim="800000"/>
            <a:headEnd/>
            <a:tailEnd/>
          </a:ln>
        </p:spPr>
      </p:pic>
      <p:pic>
        <p:nvPicPr>
          <p:cNvPr id="6149" name="Picture 5" descr="OGorman_Juan_PortraitofMiguelHidalgo_studyformural_nd_charcoalonpaper_93cmH"/>
          <p:cNvPicPr>
            <a:picLocks noChangeAspect="1" noChangeArrowheads="1"/>
          </p:cNvPicPr>
          <p:nvPr/>
        </p:nvPicPr>
        <p:blipFill>
          <a:blip r:embed="rId4" cstate="print">
            <a:lum bright="4000" contrast="44000"/>
          </a:blip>
          <a:srcRect/>
          <a:stretch>
            <a:fillRect/>
          </a:stretch>
        </p:blipFill>
        <p:spPr bwMode="auto">
          <a:xfrm>
            <a:off x="9372600" y="2052638"/>
            <a:ext cx="2195241" cy="2971800"/>
          </a:xfrm>
          <a:prstGeom prst="rect">
            <a:avLst/>
          </a:prstGeom>
          <a:noFill/>
          <a:ln w="9525">
            <a:solidFill>
              <a:schemeClr val="tx1"/>
            </a:solidFill>
            <a:miter lim="800000"/>
            <a:headEnd/>
            <a:tailEnd/>
          </a:ln>
        </p:spPr>
      </p:pic>
      <p:sp>
        <p:nvSpPr>
          <p:cNvPr id="6150" name="Text Box 6"/>
          <p:cNvSpPr txBox="1">
            <a:spLocks noChangeArrowheads="1"/>
          </p:cNvSpPr>
          <p:nvPr/>
        </p:nvSpPr>
        <p:spPr bwMode="auto">
          <a:xfrm>
            <a:off x="4876800" y="6304225"/>
            <a:ext cx="2967479" cy="369332"/>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FF"/>
                </a:solidFill>
              </a:rPr>
              <a:t>Hidalgo: “Father of Mexico”</a:t>
            </a: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410200" y="152400"/>
            <a:ext cx="6629400" cy="1752600"/>
          </a:xfrm>
        </p:spPr>
        <p:txBody>
          <a:bodyPr/>
          <a:lstStyle/>
          <a:p>
            <a:pPr algn="l" eaLnBrk="1" hangingPunct="1"/>
            <a:r>
              <a:rPr lang="en-US" sz="1600" dirty="0"/>
              <a:t>Stairway roof with portrait of </a:t>
            </a:r>
            <a:r>
              <a:rPr lang="en-US" sz="1600" i="1" dirty="0"/>
              <a:t>Miguel Hidalgo</a:t>
            </a:r>
            <a:r>
              <a:rPr lang="en-US" sz="1600" dirty="0"/>
              <a:t> by </a:t>
            </a:r>
            <a:r>
              <a:rPr lang="en-US" sz="1600" b="1" dirty="0"/>
              <a:t>Jose Clemente Orozco</a:t>
            </a:r>
            <a:r>
              <a:rPr lang="en-US" sz="1600" dirty="0"/>
              <a:t> in the Palacio del </a:t>
            </a:r>
            <a:r>
              <a:rPr lang="en-US" sz="1600" dirty="0" err="1"/>
              <a:t>Gobierno</a:t>
            </a:r>
            <a:r>
              <a:rPr lang="en-US" sz="1600" dirty="0"/>
              <a:t>. Guadalajara, Jalisco, Mexico, 1937, fresco</a:t>
            </a:r>
          </a:p>
        </p:txBody>
      </p:sp>
      <p:pic>
        <p:nvPicPr>
          <p:cNvPr id="7171" name="Picture 3" descr="Stairway roof with portrait of  Miguel Hidalgo by  Jose Clemente Orozco in the Palacio del Gobernio. Guadalajara, Jalisco, Mexico"/>
          <p:cNvPicPr>
            <a:picLocks noChangeAspect="1" noChangeArrowheads="1"/>
          </p:cNvPicPr>
          <p:nvPr/>
        </p:nvPicPr>
        <p:blipFill>
          <a:blip r:embed="rId2" cstate="print"/>
          <a:srcRect b="3026"/>
          <a:stretch>
            <a:fillRect/>
          </a:stretch>
        </p:blipFill>
        <p:spPr bwMode="auto">
          <a:xfrm>
            <a:off x="609600" y="0"/>
            <a:ext cx="4681538" cy="6629400"/>
          </a:xfrm>
          <a:prstGeom prst="rect">
            <a:avLst/>
          </a:prstGeom>
          <a:noFill/>
          <a:ln w="9525">
            <a:noFill/>
            <a:miter lim="800000"/>
            <a:headEnd/>
            <a:tailEnd/>
          </a:ln>
        </p:spPr>
      </p:pic>
      <p:pic>
        <p:nvPicPr>
          <p:cNvPr id="7172" name="Picture 4" descr="Fotos Jalisco. Palacio de Gobierno. Palacio de Gobierno, Guadalajara"/>
          <p:cNvPicPr>
            <a:picLocks noChangeAspect="1" noChangeArrowheads="1"/>
          </p:cNvPicPr>
          <p:nvPr/>
        </p:nvPicPr>
        <p:blipFill>
          <a:blip r:embed="rId3" cstate="print"/>
          <a:srcRect t="5066" b="7599"/>
          <a:stretch>
            <a:fillRect/>
          </a:stretch>
        </p:blipFill>
        <p:spPr bwMode="auto">
          <a:xfrm>
            <a:off x="5867400" y="2590800"/>
            <a:ext cx="5867400" cy="3881332"/>
          </a:xfrm>
          <a:prstGeom prst="rect">
            <a:avLst/>
          </a:prstGeom>
          <a:noFill/>
          <a:ln w="9525">
            <a:solidFill>
              <a:srgbClr val="808080"/>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las_Antonio)attributed_Portrait ofSimonBolivar_1829"/>
          <p:cNvPicPr>
            <a:picLocks noChangeAspect="1" noChangeArrowheads="1"/>
          </p:cNvPicPr>
          <p:nvPr/>
        </p:nvPicPr>
        <p:blipFill>
          <a:blip r:embed="rId2" cstate="print">
            <a:lum contrast="30000"/>
          </a:blip>
          <a:srcRect/>
          <a:stretch>
            <a:fillRect/>
          </a:stretch>
        </p:blipFill>
        <p:spPr bwMode="auto">
          <a:xfrm>
            <a:off x="1752600" y="212797"/>
            <a:ext cx="4508500" cy="5540329"/>
          </a:xfrm>
          <a:prstGeom prst="rect">
            <a:avLst/>
          </a:prstGeom>
          <a:noFill/>
          <a:ln w="9525">
            <a:solidFill>
              <a:srgbClr val="808080"/>
            </a:solidFill>
            <a:miter lim="800000"/>
            <a:headEnd/>
            <a:tailEnd/>
          </a:ln>
        </p:spPr>
      </p:pic>
      <p:sp>
        <p:nvSpPr>
          <p:cNvPr id="8195" name="Rectangle 3"/>
          <p:cNvSpPr>
            <a:spLocks noGrp="1" noChangeArrowheads="1"/>
          </p:cNvSpPr>
          <p:nvPr>
            <p:ph type="title"/>
          </p:nvPr>
        </p:nvSpPr>
        <p:spPr>
          <a:xfrm>
            <a:off x="609600" y="5791200"/>
            <a:ext cx="11201400" cy="1066800"/>
          </a:xfrm>
        </p:spPr>
        <p:txBody>
          <a:bodyPr/>
          <a:lstStyle/>
          <a:p>
            <a:pPr algn="l" eaLnBrk="1" hangingPunct="1"/>
            <a:r>
              <a:rPr lang="en-US" sz="1600" b="1" dirty="0"/>
              <a:t>Antonio Salas</a:t>
            </a:r>
            <a:r>
              <a:rPr lang="en-US" sz="1600" dirty="0"/>
              <a:t> (attributed), </a:t>
            </a:r>
            <a:r>
              <a:rPr lang="en-US" sz="1600" i="1" dirty="0"/>
              <a:t>Portrait of Simon Bolivar </a:t>
            </a:r>
            <a:r>
              <a:rPr lang="en-US" sz="1600" dirty="0"/>
              <a:t>1829, o/c, 23” x 18”.  Bolivar (1783-1830), from a wealthy Venezuelan creole family, led independence wars in the present nations of Venezuela, Colombia, Panama, Ecuador, Peru, and Bolivia, gaining independence for most of the northern part of South America</a:t>
            </a:r>
          </a:p>
        </p:txBody>
      </p:sp>
      <p:sp>
        <p:nvSpPr>
          <p:cNvPr id="8196" name="Text Box 4"/>
          <p:cNvSpPr txBox="1">
            <a:spLocks noChangeArrowheads="1"/>
          </p:cNvSpPr>
          <p:nvPr/>
        </p:nvSpPr>
        <p:spPr bwMode="auto">
          <a:xfrm>
            <a:off x="7010400" y="1828800"/>
            <a:ext cx="4495800" cy="2308324"/>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FFFFFF"/>
                </a:solidFill>
              </a:rPr>
              <a:t>“It will be said that I have liberated the new World, but it will not be said that </a:t>
            </a:r>
          </a:p>
          <a:p>
            <a:pPr fontAlgn="base">
              <a:spcBef>
                <a:spcPct val="0"/>
              </a:spcBef>
              <a:spcAft>
                <a:spcPct val="0"/>
              </a:spcAft>
            </a:pPr>
            <a:r>
              <a:rPr lang="en-US" dirty="0">
                <a:solidFill>
                  <a:srgbClr val="FFFFFF"/>
                </a:solidFill>
              </a:rPr>
              <a:t>I perfected the stability and happiness of any of the nations that compass it.” </a:t>
            </a:r>
          </a:p>
          <a:p>
            <a:pPr fontAlgn="base">
              <a:spcBef>
                <a:spcPct val="0"/>
              </a:spcBef>
              <a:spcAft>
                <a:spcPct val="0"/>
              </a:spcAft>
            </a:pPr>
            <a:endParaRPr lang="en-US" i="1" dirty="0">
              <a:solidFill>
                <a:srgbClr val="FFFFFF"/>
              </a:solidFill>
            </a:endParaRPr>
          </a:p>
          <a:p>
            <a:pPr fontAlgn="base">
              <a:spcBef>
                <a:spcPct val="0"/>
              </a:spcBef>
              <a:spcAft>
                <a:spcPct val="0"/>
              </a:spcAft>
            </a:pPr>
            <a:r>
              <a:rPr lang="en-US" altLang="ja-JP" dirty="0">
                <a:solidFill>
                  <a:srgbClr val="FFFFFF"/>
                </a:solidFill>
                <a:ea typeface="ＭＳ Ｐゴシック" charset="-128"/>
              </a:rPr>
              <a:t>“We have ploughed the sea” </a:t>
            </a:r>
            <a:r>
              <a:rPr lang="en-US" dirty="0">
                <a:solidFill>
                  <a:srgbClr val="FFFFFF"/>
                </a:solidFill>
              </a:rPr>
              <a:t>		</a:t>
            </a:r>
          </a:p>
          <a:p>
            <a:pPr fontAlgn="base">
              <a:spcBef>
                <a:spcPct val="0"/>
              </a:spcBef>
              <a:spcAft>
                <a:spcPct val="0"/>
              </a:spcAft>
            </a:pPr>
            <a:r>
              <a:rPr lang="en-US" dirty="0">
                <a:solidFill>
                  <a:srgbClr val="FFFFFF"/>
                </a:solidFill>
              </a:rPr>
              <a:t>			       Bolivar</a:t>
            </a:r>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5867400"/>
            <a:ext cx="11506200" cy="914400"/>
          </a:xfrm>
        </p:spPr>
        <p:txBody>
          <a:bodyPr/>
          <a:lstStyle/>
          <a:p>
            <a:pPr eaLnBrk="1" hangingPunct="1"/>
            <a:r>
              <a:rPr lang="en-US" sz="1600" b="1" dirty="0"/>
              <a:t>Pedro José Figueroa</a:t>
            </a:r>
            <a:r>
              <a:rPr lang="en-US" sz="1600" dirty="0"/>
              <a:t>, </a:t>
            </a:r>
            <a:r>
              <a:rPr lang="en-US" sz="1600" i="1" dirty="0"/>
              <a:t>Simon Bolivar, Liberator and Father of the Nation</a:t>
            </a:r>
            <a:r>
              <a:rPr lang="en-US" sz="1600" dirty="0"/>
              <a:t>, 1819, oil on canvas, Quinta de Bolivar, Colombia. </a:t>
            </a:r>
            <a:br>
              <a:rPr lang="en-US" sz="1600" dirty="0"/>
            </a:br>
            <a:r>
              <a:rPr lang="en-US" sz="1600" dirty="0"/>
              <a:t>Note the Indian woman with feather headdress, bow and arrows as “America” or the New Republic</a:t>
            </a:r>
          </a:p>
        </p:txBody>
      </p:sp>
      <p:pic>
        <p:nvPicPr>
          <p:cNvPr id="9219" name="Picture 3" descr="Figueroa_Pedro_SimonBolivarLiberatorandFatheroftheNation_1819_oil"/>
          <p:cNvPicPr>
            <a:picLocks noChangeAspect="1" noChangeArrowheads="1"/>
          </p:cNvPicPr>
          <p:nvPr/>
        </p:nvPicPr>
        <p:blipFill>
          <a:blip r:embed="rId2" cstate="print">
            <a:lum contrast="12000"/>
          </a:blip>
          <a:srcRect t="1250"/>
          <a:stretch>
            <a:fillRect/>
          </a:stretch>
        </p:blipFill>
        <p:spPr bwMode="auto">
          <a:xfrm>
            <a:off x="3733800" y="201269"/>
            <a:ext cx="4572000" cy="5521669"/>
          </a:xfrm>
          <a:prstGeom prst="rect">
            <a:avLst/>
          </a:prstGeom>
          <a:noFill/>
          <a:ln w="9525">
            <a:solidFill>
              <a:srgbClr val="808080"/>
            </a:solidFill>
            <a:miter lim="800000"/>
            <a:headEnd/>
            <a:tailEnd/>
          </a:ln>
        </p:spPr>
      </p:pic>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1600200"/>
            <a:ext cx="8229600" cy="1143000"/>
          </a:xfrm>
        </p:spPr>
        <p:txBody>
          <a:bodyPr/>
          <a:lstStyle/>
          <a:p>
            <a:pPr eaLnBrk="1" hangingPunct="1"/>
            <a:r>
              <a:rPr lang="en-US" sz="2800" dirty="0">
                <a:solidFill>
                  <a:srgbClr val="FF0000"/>
                </a:solidFill>
              </a:rPr>
              <a:t>Academies and History Painting</a:t>
            </a:r>
          </a:p>
        </p:txBody>
      </p:sp>
      <p:sp>
        <p:nvSpPr>
          <p:cNvPr id="10243" name="Text Box 3"/>
          <p:cNvSpPr txBox="1">
            <a:spLocks noChangeArrowheads="1"/>
          </p:cNvSpPr>
          <p:nvPr/>
        </p:nvSpPr>
        <p:spPr bwMode="auto">
          <a:xfrm>
            <a:off x="876300" y="3429000"/>
            <a:ext cx="10439400" cy="2308324"/>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FFFFFF"/>
                </a:solidFill>
              </a:rPr>
              <a:t>The Royal Academy of San Carlos in Mexico City, founded in 1785, was the first academy of art in America, and the only one established under colonial rule. </a:t>
            </a:r>
          </a:p>
          <a:p>
            <a:pPr fontAlgn="base">
              <a:spcBef>
                <a:spcPct val="0"/>
              </a:spcBef>
              <a:spcAft>
                <a:spcPct val="0"/>
              </a:spcAft>
            </a:pPr>
            <a:endParaRPr lang="en-US" dirty="0">
              <a:solidFill>
                <a:srgbClr val="FFFFFF"/>
              </a:solidFill>
            </a:endParaRPr>
          </a:p>
          <a:p>
            <a:pPr fontAlgn="base">
              <a:spcBef>
                <a:spcPct val="0"/>
              </a:spcBef>
              <a:spcAft>
                <a:spcPct val="0"/>
              </a:spcAft>
            </a:pPr>
            <a:r>
              <a:rPr lang="en-US" dirty="0">
                <a:solidFill>
                  <a:srgbClr val="FFFFFF"/>
                </a:solidFill>
              </a:rPr>
              <a:t>In Brazil, the Academia Imperial de </a:t>
            </a:r>
            <a:r>
              <a:rPr lang="en-US" dirty="0" err="1">
                <a:solidFill>
                  <a:srgbClr val="FFFFFF"/>
                </a:solidFill>
              </a:rPr>
              <a:t>Belas</a:t>
            </a:r>
            <a:r>
              <a:rPr lang="en-US" dirty="0">
                <a:solidFill>
                  <a:srgbClr val="FFFFFF"/>
                </a:solidFill>
              </a:rPr>
              <a:t> Artes was founded in Rio de Janeiro in 1826 with the French painter J.B. </a:t>
            </a:r>
            <a:r>
              <a:rPr lang="en-US" dirty="0" err="1">
                <a:solidFill>
                  <a:srgbClr val="FFFFFF"/>
                </a:solidFill>
              </a:rPr>
              <a:t>Debret</a:t>
            </a:r>
            <a:r>
              <a:rPr lang="en-US" dirty="0">
                <a:solidFill>
                  <a:srgbClr val="FFFFFF"/>
                </a:solidFill>
              </a:rPr>
              <a:t>, who trained in [Paris at Jacques Louis] David’s studio, as director.</a:t>
            </a:r>
          </a:p>
          <a:p>
            <a:pPr fontAlgn="base">
              <a:spcBef>
                <a:spcPct val="0"/>
              </a:spcBef>
              <a:spcAft>
                <a:spcPct val="0"/>
              </a:spcAft>
            </a:pPr>
            <a:endParaRPr lang="en-US" dirty="0">
              <a:solidFill>
                <a:srgbClr val="FFFFFF"/>
              </a:solidFill>
            </a:endParaRPr>
          </a:p>
          <a:p>
            <a:pPr fontAlgn="base">
              <a:spcBef>
                <a:spcPct val="0"/>
              </a:spcBef>
              <a:spcAft>
                <a:spcPct val="0"/>
              </a:spcAft>
            </a:pPr>
            <a:r>
              <a:rPr lang="en-US" dirty="0">
                <a:solidFill>
                  <a:srgbClr val="FFFFFF"/>
                </a:solidFill>
              </a:rPr>
              <a:t>In Peru, the Academy was founded in 1919” (coinciding with the arrival of modern art).				</a:t>
            </a:r>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446</TotalTime>
  <Words>1428</Words>
  <Application>Microsoft Office PowerPoint</Application>
  <PresentationFormat>Widescreen</PresentationFormat>
  <Paragraphs>70</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ＭＳ Ｐゴシック</vt:lpstr>
      <vt:lpstr>Arial</vt:lpstr>
      <vt:lpstr>Verdana</vt:lpstr>
      <vt:lpstr>Elaine's first</vt:lpstr>
      <vt:lpstr>Independence and its Heroes</vt:lpstr>
      <vt:lpstr>Spanish and Portuguese America, 1784</vt:lpstr>
      <vt:lpstr>The Americas in 1810  United States’ 1776 war of independence resonated throughout the Americas. Napoleon’s occupation of Spain in 1808 triggered independence movements in Spanish America. In 1810,  when Spanish resistance to Napoleon was about to collapse completely, Creole Americans in Mexico, Venezuela, New Granada*, Argentina, and Chile launched independence movements.  *Viceroyalty of new Granada (1718-1819) included Colombia, Ecuador, Panama, Venezuela,Guyana, and parts of northwestern Brazil, northern Peru, Costa Rica and Nicaragua.  </vt:lpstr>
      <vt:lpstr>PowerPoint Presentation</vt:lpstr>
      <vt:lpstr>(left) Claudio Linati, Miguel Hidalgo, from Costumes du Mexique, Brussels, 1828 (center and right) Juan O’Gorman (Mexican, 1905-1982), detail from Chapultepec Castle (now National Museum of History, Mexico City) mural showing Hidalgo, c.1944; Portrait of Miguel Hidalgo, n.d., preparatory study for mural, charcoal on paper  Hidalgo, a parish priest, initiated the 1810 indigenous uprising against Spain. However: “Both culturally and economically, Independence was for the creoles, not the Indians.” (Ades)</vt:lpstr>
      <vt:lpstr>Stairway roof with portrait of Miguel Hidalgo by Jose Clemente Orozco in the Palacio del Gobierno. Guadalajara, Jalisco, Mexico, 1937, fresco</vt:lpstr>
      <vt:lpstr>Antonio Salas (attributed), Portrait of Simon Bolivar 1829, o/c, 23” x 18”.  Bolivar (1783-1830), from a wealthy Venezuelan creole family, led independence wars in the present nations of Venezuela, Colombia, Panama, Ecuador, Peru, and Bolivia, gaining independence for most of the northern part of South America</vt:lpstr>
      <vt:lpstr>Pedro José Figueroa, Simon Bolivar, Liberator and Father of the Nation, 1819, oil on canvas, Quinta de Bolivar, Colombia.  Note the Indian woman with feather headdress, bow and arrows as “America” or the New Republic</vt:lpstr>
      <vt:lpstr>Academies and History Painting</vt:lpstr>
      <vt:lpstr>(left) Aztec goddess, Coatlique, c. 1500 C.E. re-discovered in 1790, Mexico City; (right) Praxiteles, Hermes &amp; Dionysus, Greek, 4th Century B.C. The Royal Academy of San Carlos in Mexico City was thoroughly European in its aims and practices.  Students studied from a selection of plaster casts of Greek and Roman sculptures sent from Spain. The question of the “beauty” of European versus ancient Indigenous Mexican work was discussed.</vt:lpstr>
      <vt:lpstr>José Correia de Lima (Rio de Janeiro, 1814 -1857) Portrait of Simon the Sailor, c. 1855, oil on canvas, 37 x 29 inches. One of first academic portraits of an African-Brazilian.</vt:lpstr>
      <vt:lpstr>José Ferraz de Almeida Júnior (Brazil, 1859-1899), The Guitar Player, 1899, o/c, 56” H, Pinocoteca do Estado de Sao Paolo Academic genre paintings “costumbrismo” and “realism”</vt:lpstr>
      <vt:lpstr>Juan Cordero (Mexico, 1824-1884), The Bather, c.1860, oil on canvas, 59 X 45 in.</vt:lpstr>
      <vt:lpstr>Juan Cordero (Mexico, 1824-1884), Columbus Before the Catholic Monarchs, 1850, o/c, 68” H.    First history painting of an American subject created for Mexican viewers.</vt:lpstr>
      <vt:lpstr>José Maria Obregón, The Inspiration of Columbus, 1856, oil, 58” high</vt:lpstr>
      <vt:lpstr>Felix Parra, The Massacre of Cholula, 1877, oil on canvas, 31 x 41 inches, National Museum of Art, Mexico City.  Parra’s painting documents an incident of appalling genocide ordered by Cortes in 1519 as described in Brevísima Relación de la Destrucción de las Indias (1552) by the Spanish missionary Fray Bartolomé de las Casas. </vt:lpstr>
      <vt:lpstr>Cholula, a Mexican city second only to Tenochtitlan in 1519 and the arrival of Cortes. The largest man-made monument in the world, the great temple of Quetzalcoatl at Cholula from a distance looks like a small mountain with a Catholic cathedral at the crest.  (right) a fraction of a staircase on one side of the pyramid has been restored to its former state.</vt:lpstr>
      <vt:lpstr>Felix Parra, Friar Bartolomé de las Casas, 1875, oil on canvas, Museo Nacional de Arte, Mexico City.  The woman turns to the Christian friar and not the “Aztec” god.</vt:lpstr>
      <vt:lpstr>José Maria Obregón, Discovery of Pulque, 1869, oil on canvas, 73 x 91 in. The painting illustrates native historian Fernando de Alva Ixtlilxochitl's description of Xochitl (so cheel) as a beautiful virgin brought to Tecpancaltzin (tec pahn cal ztin) by her father, Papatzin. Papatzin was a Toltec noble and a cultivator of maguey plants. Xochitl and/or her father invented pulque, made from maguey.  Academic Neoclassicism in Mexico. European “throne scene” and Europeanized features, lightened skin, “Greek” postures, all meant to appeal to the audiences for and patrons of academic painting.</vt:lpstr>
      <vt:lpstr>Natalia Majluf, “Ce n’es pas le Peru,” or, the Failure of Authenticity:  Marginal Cosmopolitans at the Paris Universal Exhibition of 1855”   “The movement of artists and intellectuals from Latin America to metropolitan centers (and usually back) increased dramatically after independence from Spain in the early nineteenth century…young Creole Americans traveled to Paris, London, and Rome not as exiles or émigrés but as cosmopolitans, as participants in a world culture.”    “…but the international community has systematically rejected any sign of their sameness.” </vt:lpstr>
      <vt:lpstr>Francisco Laso, The Indian Potter (Dweller in the Cordillera) 1855, o/c, 4’4” H., Lima</vt:lpstr>
      <vt:lpstr>Francisco Laso, Portrait of Gonzalo Pizarro, One of the Most Famous Conquerors of Peru, Brother of Francisco Pizarro, 1855. Oil on canvas, 76 x 58 cm. Banco Central de Reserva, Lima.</vt:lpstr>
      <vt:lpstr>French Universal Exhibition of 1855: (left) exterior of the Palace of Fine Arts; (right) one of the exhibition galleries (salon-style display of paintings) </vt:lpstr>
      <vt:lpstr>PowerPoint Presentation</vt:lpstr>
      <vt:lpstr>PowerPoint Presentation</vt:lpstr>
      <vt:lpstr>José María Velasco (Mexican,1840-1912) Self Portrait, 1894, oil on canvas, 22 x 16.5”, Museo Nacional de Arte de México</vt:lpstr>
      <vt:lpstr>José María Velasco, Templo de San Bernardo (San Bernardo Church), 1861, oil on paper mounted on canvas, 13 X 17 ½ inches</vt:lpstr>
      <vt:lpstr>(right) Eugenio Landesio (Italian active in Mexico City), The Valley of Mexico, n.d., oil on canvas, Museo Nacional de Arte, Mexico City. Velasco’s teacher at the Academy of San Carlos painting is in the 17th century tradition of Claude Lorraine (left) Claude Lorraine (French, 1604-1682), Pastoral Landscape 1638</vt:lpstr>
      <vt:lpstr>José María Velasco, View of the Valley of Mexico from the Hill of Santa Isabel, 1877, oil on canvas, 90 inches across, Museo Nacional de Arte, Mexico City.  Velasco’s most famous painting. Compare with Eugenio Landesio, The Valley of Mexico. Note “wild and rugged features which resist the smoothing and unifying eye” (Ades)</vt:lpstr>
      <vt:lpstr>Velasco, Metlac Ravine, Viewed from Near the Station in Fortin, 1897, o/c, 41” h (right) anonymous photograph of Metlac ravine, 1910 </vt:lpstr>
      <vt:lpstr>José Maria Velasco, Valley of Mexico from the Hill of Santa Isabel, 1877, o/c, 5’3”x7’6” – site of Mexico City, and the Teotihuacan, Toltec and Aztec civilizations (right) Thomas Cole (English-American, 1801-1848, Hudson River School) View from Mt. Holyoke, Northampton, Massachusetts, after a Thunderstorm (The Oxbow), 1836 </vt:lpstr>
      <vt:lpstr>Velasco exhibited 68 paintings in Paris at the Universal Exposition of 1889 and saw Impressionism for the first time and painted a few Impressionist landscapes in Paris, but he remained an academic painter.   Claude Monet (French Avant-garde Impressionist), Impression, Sunrise, 1872, oil on canvas,  18.9 x 24.8 inches, Musée Marmottan Monet, Paris. Avant-garde modernism was anti-academic. </vt:lpstr>
      <vt:lpstr>José Guadalupe Posada  (Mexican printmaker,1852-1913)</vt:lpstr>
      <vt:lpstr>(left) José Guadalupe Posada (Mexican, 1852-1913), Artists’ Purgatory  (right) J.J.Grandville (Jean Ignace Isidore Gérard, French, 1803-1847) Chamber of Deputies, 1867, engraving</vt:lpstr>
      <vt:lpstr>In 1900 Maucci Brothers, a Spanish publisher, commissioned Posada to illustrate a series of pamphlets for children on the history of Mexico. Each pamphlet measuring 4 3/4 x 3 1/4 in. is approximately 16 pages. The cover illustrations are probably the only mechanically produced chromolithographs that Posada ever did.   Jean Charlot collection, University of Hawaii</vt:lpstr>
      <vt:lpstr>José Guadalupe Posada, Calavera of the Newspapers, 1889-95 type metal engraving, MoMA NYC</vt:lpstr>
      <vt:lpstr>Posada, Streets of the City of Mexico on the Morning of 9 February 1913, n.d., zinc engraving, (right) Skeletons at a fractional price as never seen before in all of the Capital. </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Independence and its Heroes</dc:title>
  <dc:creator>Elaine O'Brien</dc:creator>
  <cp:lastModifiedBy>O'Brien, Elaine</cp:lastModifiedBy>
  <cp:revision>19</cp:revision>
  <dcterms:created xsi:type="dcterms:W3CDTF">2014-04-02T16:40:55Z</dcterms:created>
  <dcterms:modified xsi:type="dcterms:W3CDTF">2018-03-29T15:22:20Z</dcterms:modified>
</cp:coreProperties>
</file>